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75" r:id="rId3"/>
    <p:sldId id="282" r:id="rId4"/>
    <p:sldId id="283" r:id="rId5"/>
    <p:sldId id="281" r:id="rId6"/>
    <p:sldId id="272" r:id="rId7"/>
    <p:sldId id="284" r:id="rId8"/>
    <p:sldId id="285" r:id="rId9"/>
    <p:sldId id="286" r:id="rId10"/>
    <p:sldId id="287" r:id="rId11"/>
    <p:sldId id="288" r:id="rId12"/>
    <p:sldId id="289" r:id="rId13"/>
    <p:sldId id="271" r:id="rId14"/>
    <p:sldId id="273" r:id="rId15"/>
    <p:sldId id="276" r:id="rId16"/>
    <p:sldId id="290" r:id="rId17"/>
    <p:sldId id="291" r:id="rId18"/>
    <p:sldId id="277" r:id="rId19"/>
    <p:sldId id="292" r:id="rId20"/>
    <p:sldId id="29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8"/>
    <p:restoredTop sz="95794"/>
  </p:normalViewPr>
  <p:slideViewPr>
    <p:cSldViewPr snapToGrid="0">
      <p:cViewPr varScale="1">
        <p:scale>
          <a:sx n="127" d="100"/>
          <a:sy n="127"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6EDFD-DF40-4AC7-BC1C-4756F8F014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4EFA97-FBB1-492E-9163-76F3FC3BB0EE}">
      <dgm:prSet/>
      <dgm:spPr/>
      <dgm:t>
        <a:bodyPr/>
        <a:lstStyle/>
        <a:p>
          <a:pPr>
            <a:lnSpc>
              <a:spcPct val="100000"/>
            </a:lnSpc>
          </a:pPr>
          <a:r>
            <a:rPr lang="en-US"/>
            <a:t>Temuan I: dalam waktu satu bulan (16/11 – 15/12), iklan di media sosial (Platform META) untuk  kampanye tiap paslon telah mencapai biaya ratusan juta. </a:t>
          </a:r>
        </a:p>
      </dgm:t>
    </dgm:pt>
    <dgm:pt modelId="{B709782D-EA7B-4DEB-B8F6-88EB1DB8C7FC}" type="parTrans" cxnId="{2FCA9E74-8B20-477F-81C3-EE5758828BD8}">
      <dgm:prSet/>
      <dgm:spPr/>
      <dgm:t>
        <a:bodyPr/>
        <a:lstStyle/>
        <a:p>
          <a:endParaRPr lang="en-US"/>
        </a:p>
      </dgm:t>
    </dgm:pt>
    <dgm:pt modelId="{58A86AE4-1A03-4563-B4EB-DA920FECA7A3}" type="sibTrans" cxnId="{2FCA9E74-8B20-477F-81C3-EE5758828BD8}">
      <dgm:prSet/>
      <dgm:spPr/>
      <dgm:t>
        <a:bodyPr/>
        <a:lstStyle/>
        <a:p>
          <a:endParaRPr lang="en-US"/>
        </a:p>
      </dgm:t>
    </dgm:pt>
    <dgm:pt modelId="{2582A4FA-0CC7-47F4-A595-472CB9D3E1A9}">
      <dgm:prSet/>
      <dgm:spPr/>
      <dgm:t>
        <a:bodyPr/>
        <a:lstStyle/>
        <a:p>
          <a:pPr>
            <a:lnSpc>
              <a:spcPct val="100000"/>
            </a:lnSpc>
          </a:pPr>
          <a:r>
            <a:rPr lang="en-US" dirty="0" err="1"/>
            <a:t>Temuan</a:t>
          </a:r>
          <a:r>
            <a:rPr lang="en-US" dirty="0"/>
            <a:t> II: </a:t>
          </a:r>
          <a:r>
            <a:rPr lang="en-US" dirty="0" err="1"/>
            <a:t>akun</a:t>
          </a:r>
          <a:r>
            <a:rPr lang="en-US" dirty="0"/>
            <a:t> </a:t>
          </a:r>
          <a:r>
            <a:rPr lang="en-US" dirty="0" err="1"/>
            <a:t>pengiklan</a:t>
          </a:r>
          <a:r>
            <a:rPr lang="en-US" dirty="0"/>
            <a:t> (disclaimer) </a:t>
          </a:r>
          <a:r>
            <a:rPr lang="en-US" dirty="0" err="1"/>
            <a:t>dalam</a:t>
          </a:r>
          <a:r>
            <a:rPr lang="en-US" dirty="0"/>
            <a:t> </a:t>
          </a:r>
          <a:r>
            <a:rPr lang="en-US" dirty="0" err="1"/>
            <a:t>tiap</a:t>
          </a:r>
          <a:r>
            <a:rPr lang="en-US" dirty="0"/>
            <a:t> </a:t>
          </a:r>
          <a:r>
            <a:rPr lang="en-US" dirty="0" err="1"/>
            <a:t>iklan</a:t>
          </a:r>
          <a:r>
            <a:rPr lang="en-US" dirty="0"/>
            <a:t> </a:t>
          </a:r>
          <a:r>
            <a:rPr lang="en-US" dirty="0" err="1"/>
            <a:t>kampanye</a:t>
          </a:r>
          <a:r>
            <a:rPr lang="en-US" dirty="0"/>
            <a:t> </a:t>
          </a:r>
          <a:r>
            <a:rPr lang="en-US" dirty="0" err="1"/>
            <a:t>mayroitas</a:t>
          </a:r>
          <a:r>
            <a:rPr lang="en-US" dirty="0"/>
            <a:t> </a:t>
          </a:r>
          <a:r>
            <a:rPr lang="en-US" dirty="0" err="1"/>
            <a:t>berasal</a:t>
          </a:r>
          <a:r>
            <a:rPr lang="en-US" dirty="0"/>
            <a:t> </a:t>
          </a:r>
          <a:r>
            <a:rPr lang="en-US" dirty="0" err="1"/>
            <a:t>dari</a:t>
          </a:r>
          <a:r>
            <a:rPr lang="en-US" dirty="0"/>
            <a:t> </a:t>
          </a:r>
          <a:r>
            <a:rPr lang="en-US" dirty="0" err="1"/>
            <a:t>akun</a:t>
          </a:r>
          <a:r>
            <a:rPr lang="en-US" dirty="0"/>
            <a:t> </a:t>
          </a:r>
          <a:r>
            <a:rPr lang="en-US" dirty="0" err="1"/>
            <a:t>relawan</a:t>
          </a:r>
          <a:r>
            <a:rPr lang="en-US" dirty="0"/>
            <a:t> </a:t>
          </a:r>
          <a:r>
            <a:rPr lang="en-US" dirty="0" err="1"/>
            <a:t>atau</a:t>
          </a:r>
          <a:r>
            <a:rPr lang="en-US" dirty="0"/>
            <a:t> </a:t>
          </a:r>
          <a:r>
            <a:rPr lang="en-US" dirty="0" err="1"/>
            <a:t>pendukung</a:t>
          </a:r>
          <a:r>
            <a:rPr lang="en-US" dirty="0"/>
            <a:t>. </a:t>
          </a:r>
          <a:r>
            <a:rPr lang="en-US" dirty="0" err="1"/>
            <a:t>Ini</a:t>
          </a:r>
          <a:r>
            <a:rPr lang="en-US" dirty="0"/>
            <a:t> </a:t>
          </a:r>
          <a:r>
            <a:rPr lang="en-US" dirty="0" err="1"/>
            <a:t>jadi</a:t>
          </a:r>
          <a:r>
            <a:rPr lang="en-US" dirty="0"/>
            <a:t> salah </a:t>
          </a:r>
          <a:r>
            <a:rPr lang="en-US" dirty="0" err="1"/>
            <a:t>satu</a:t>
          </a:r>
          <a:r>
            <a:rPr lang="en-US" dirty="0"/>
            <a:t> </a:t>
          </a:r>
          <a:r>
            <a:rPr lang="en-US" dirty="0" err="1"/>
            <a:t>penyebab</a:t>
          </a:r>
          <a:r>
            <a:rPr lang="en-US" dirty="0"/>
            <a:t> </a:t>
          </a:r>
          <a:r>
            <a:rPr lang="en-US" dirty="0" err="1"/>
            <a:t>mengapa</a:t>
          </a:r>
          <a:r>
            <a:rPr lang="en-US" dirty="0"/>
            <a:t> </a:t>
          </a:r>
          <a:r>
            <a:rPr lang="en-US" dirty="0" err="1"/>
            <a:t>biaya</a:t>
          </a:r>
          <a:r>
            <a:rPr lang="en-US" dirty="0"/>
            <a:t> </a:t>
          </a:r>
          <a:r>
            <a:rPr lang="en-US" dirty="0" err="1"/>
            <a:t>iklan</a:t>
          </a:r>
          <a:r>
            <a:rPr lang="en-US" dirty="0"/>
            <a:t> di </a:t>
          </a:r>
          <a:r>
            <a:rPr lang="en-US" dirty="0" err="1"/>
            <a:t>medsos</a:t>
          </a:r>
          <a:r>
            <a:rPr lang="en-US" dirty="0"/>
            <a:t> </a:t>
          </a:r>
          <a:r>
            <a:rPr lang="en-US" dirty="0" err="1"/>
            <a:t>tidak</a:t>
          </a:r>
          <a:r>
            <a:rPr lang="en-US" dirty="0"/>
            <a:t> </a:t>
          </a:r>
          <a:r>
            <a:rPr lang="en-US" dirty="0" err="1"/>
            <a:t>tampak</a:t>
          </a:r>
          <a:r>
            <a:rPr lang="en-US" dirty="0"/>
            <a:t> di LADK </a:t>
          </a:r>
          <a:r>
            <a:rPr lang="en-US" dirty="0" err="1"/>
            <a:t>Paslon</a:t>
          </a:r>
          <a:r>
            <a:rPr lang="en-US" dirty="0"/>
            <a:t>. </a:t>
          </a:r>
          <a:r>
            <a:rPr lang="en-US" dirty="0" err="1"/>
            <a:t>Idealnya</a:t>
          </a:r>
          <a:r>
            <a:rPr lang="en-US" dirty="0"/>
            <a:t>: </a:t>
          </a:r>
        </a:p>
      </dgm:t>
    </dgm:pt>
    <dgm:pt modelId="{721CDC34-1B71-4364-B24F-927FDC809892}" type="parTrans" cxnId="{36997EE0-6D32-45D7-A08F-B0D65719DCB8}">
      <dgm:prSet/>
      <dgm:spPr/>
      <dgm:t>
        <a:bodyPr/>
        <a:lstStyle/>
        <a:p>
          <a:endParaRPr lang="en-US"/>
        </a:p>
      </dgm:t>
    </dgm:pt>
    <dgm:pt modelId="{F3B0D98B-8E2B-4229-B040-123DFC24688A}" type="sibTrans" cxnId="{36997EE0-6D32-45D7-A08F-B0D65719DCB8}">
      <dgm:prSet/>
      <dgm:spPr/>
      <dgm:t>
        <a:bodyPr/>
        <a:lstStyle/>
        <a:p>
          <a:endParaRPr lang="en-US"/>
        </a:p>
      </dgm:t>
    </dgm:pt>
    <dgm:pt modelId="{605370B2-B9BE-4D2C-BDA1-09C2B80AEC73}">
      <dgm:prSet custT="1"/>
      <dgm:spPr/>
      <dgm:t>
        <a:bodyPr/>
        <a:lstStyle/>
        <a:p>
          <a:pPr>
            <a:lnSpc>
              <a:spcPct val="100000"/>
            </a:lnSpc>
            <a:buFont typeface="Arial" panose="020B0604020202020204" pitchFamily="34" charset="0"/>
            <a:buChar char="•"/>
          </a:pPr>
          <a:r>
            <a:rPr lang="en-US" sz="1200" dirty="0"/>
            <a:t>Jika </a:t>
          </a:r>
          <a:r>
            <a:rPr lang="en-US" sz="1200" dirty="0" err="1"/>
            <a:t>iklan</a:t>
          </a:r>
          <a:r>
            <a:rPr lang="en-US" sz="1200" dirty="0"/>
            <a:t> di media </a:t>
          </a:r>
          <a:r>
            <a:rPr lang="en-US" sz="1200" dirty="0" err="1"/>
            <a:t>sosial</a:t>
          </a:r>
          <a:r>
            <a:rPr lang="en-US" sz="1200" dirty="0"/>
            <a:t> </a:t>
          </a:r>
          <a:r>
            <a:rPr lang="en-US" sz="1200" dirty="0" err="1"/>
            <a:t>tersebut</a:t>
          </a:r>
          <a:r>
            <a:rPr lang="en-US" sz="1200" dirty="0"/>
            <a:t> </a:t>
          </a:r>
          <a:r>
            <a:rPr lang="en-US" sz="1200" dirty="0" err="1"/>
            <a:t>murni</a:t>
          </a:r>
          <a:r>
            <a:rPr lang="en-US" sz="1200" dirty="0"/>
            <a:t> </a:t>
          </a:r>
          <a:r>
            <a:rPr lang="en-US" sz="1200" dirty="0" err="1"/>
            <a:t>atau</a:t>
          </a:r>
          <a:r>
            <a:rPr lang="en-US" sz="1200" dirty="0"/>
            <a:t> </a:t>
          </a:r>
          <a:r>
            <a:rPr lang="en-US" sz="1200" dirty="0" err="1"/>
            <a:t>organis</a:t>
          </a:r>
          <a:r>
            <a:rPr lang="en-US" sz="1200" dirty="0"/>
            <a:t> </a:t>
          </a:r>
          <a:r>
            <a:rPr lang="en-US" sz="1200" dirty="0" err="1"/>
            <a:t>dari</a:t>
          </a:r>
          <a:r>
            <a:rPr lang="en-US" sz="1200" dirty="0"/>
            <a:t> </a:t>
          </a:r>
          <a:r>
            <a:rPr lang="en-US" sz="1200" dirty="0" err="1"/>
            <a:t>inisiatif</a:t>
          </a:r>
          <a:r>
            <a:rPr lang="en-US" sz="1200" dirty="0"/>
            <a:t> </a:t>
          </a:r>
          <a:r>
            <a:rPr lang="en-US" sz="1200" dirty="0" err="1"/>
            <a:t>pendukun</a:t>
          </a:r>
          <a:r>
            <a:rPr lang="en-US" sz="1200" dirty="0"/>
            <a:t>/</a:t>
          </a:r>
          <a:r>
            <a:rPr lang="en-US" sz="1200" dirty="0" err="1"/>
            <a:t>relawan</a:t>
          </a:r>
          <a:r>
            <a:rPr lang="en-US" sz="1200" dirty="0"/>
            <a:t> </a:t>
          </a:r>
          <a:r>
            <a:rPr lang="en-US" sz="1200" dirty="0" err="1"/>
            <a:t>seharusnya</a:t>
          </a:r>
          <a:r>
            <a:rPr lang="en-US" sz="1200" dirty="0"/>
            <a:t> </a:t>
          </a:r>
          <a:r>
            <a:rPr lang="en-US" sz="1200" dirty="0" err="1"/>
            <a:t>dimasukan</a:t>
          </a:r>
          <a:r>
            <a:rPr lang="en-US" sz="1200" dirty="0"/>
            <a:t> </a:t>
          </a:r>
          <a:r>
            <a:rPr lang="en-US" sz="1200" dirty="0" err="1"/>
            <a:t>dalam</a:t>
          </a:r>
          <a:r>
            <a:rPr lang="en-US" sz="1200" dirty="0"/>
            <a:t> </a:t>
          </a:r>
          <a:r>
            <a:rPr lang="en-US" sz="1200" dirty="0" err="1"/>
            <a:t>kategori</a:t>
          </a:r>
          <a:r>
            <a:rPr lang="en-US" sz="1200" dirty="0"/>
            <a:t> </a:t>
          </a:r>
          <a:r>
            <a:rPr lang="en-US" sz="1200" dirty="0" err="1"/>
            <a:t>sumbangan</a:t>
          </a:r>
          <a:r>
            <a:rPr lang="en-US" sz="1200" dirty="0"/>
            <a:t> dana </a:t>
          </a:r>
          <a:r>
            <a:rPr lang="en-US" sz="1200" dirty="0" err="1"/>
            <a:t>kampanye</a:t>
          </a:r>
          <a:r>
            <a:rPr lang="en-US" sz="1200" dirty="0"/>
            <a:t> </a:t>
          </a:r>
          <a:r>
            <a:rPr lang="en-US" sz="1200" dirty="0" err="1"/>
            <a:t>dalam</a:t>
          </a:r>
          <a:r>
            <a:rPr lang="en-US" sz="1200" dirty="0"/>
            <a:t> </a:t>
          </a:r>
          <a:r>
            <a:rPr lang="en-US" sz="1200" dirty="0" err="1"/>
            <a:t>bentuk</a:t>
          </a:r>
          <a:r>
            <a:rPr lang="en-US" sz="1200" dirty="0"/>
            <a:t> </a:t>
          </a:r>
          <a:r>
            <a:rPr lang="en-US" sz="1200" dirty="0" err="1"/>
            <a:t>barang</a:t>
          </a:r>
          <a:r>
            <a:rPr lang="en-US" sz="1200" dirty="0"/>
            <a:t> yang </a:t>
          </a:r>
          <a:r>
            <a:rPr lang="en-US" sz="1200" dirty="0" err="1"/>
            <a:t>berasal</a:t>
          </a:r>
          <a:r>
            <a:rPr lang="en-US" sz="1200" dirty="0"/>
            <a:t> </a:t>
          </a:r>
          <a:r>
            <a:rPr lang="en-US" sz="1200" dirty="0" err="1"/>
            <a:t>dari</a:t>
          </a:r>
          <a:r>
            <a:rPr lang="en-US" sz="1200" dirty="0"/>
            <a:t> </a:t>
          </a:r>
          <a:r>
            <a:rPr lang="en-US" sz="1200" dirty="0" err="1"/>
            <a:t>pihak</a:t>
          </a:r>
          <a:r>
            <a:rPr lang="en-US" sz="1200" dirty="0"/>
            <a:t> lain: </a:t>
          </a:r>
          <a:r>
            <a:rPr lang="en-US" sz="1200" dirty="0" err="1"/>
            <a:t>perseorangan</a:t>
          </a:r>
          <a:r>
            <a:rPr lang="en-US" sz="1200" dirty="0"/>
            <a:t>, </a:t>
          </a:r>
          <a:r>
            <a:rPr lang="en-US" sz="1200" dirty="0" err="1"/>
            <a:t>kelompok</a:t>
          </a:r>
          <a:r>
            <a:rPr lang="en-US" sz="1200" dirty="0"/>
            <a:t>, </a:t>
          </a:r>
          <a:r>
            <a:rPr lang="en-US" sz="1200" dirty="0" err="1"/>
            <a:t>atau</a:t>
          </a:r>
          <a:r>
            <a:rPr lang="en-US" sz="1200" dirty="0"/>
            <a:t> badan </a:t>
          </a:r>
          <a:r>
            <a:rPr lang="en-US" sz="1200" dirty="0" err="1"/>
            <a:t>usaha</a:t>
          </a:r>
          <a:endParaRPr lang="en-US" sz="1200" dirty="0"/>
        </a:p>
      </dgm:t>
    </dgm:pt>
    <dgm:pt modelId="{032D2EAC-2818-493B-ADAF-89D82A7794C2}" type="parTrans" cxnId="{B5745C38-82A0-4100-B0FD-78A279F5BB06}">
      <dgm:prSet/>
      <dgm:spPr/>
      <dgm:t>
        <a:bodyPr/>
        <a:lstStyle/>
        <a:p>
          <a:endParaRPr lang="en-US"/>
        </a:p>
      </dgm:t>
    </dgm:pt>
    <dgm:pt modelId="{CB829A2B-09C7-42C0-B4D8-6C749FCAA1BB}" type="sibTrans" cxnId="{B5745C38-82A0-4100-B0FD-78A279F5BB06}">
      <dgm:prSet/>
      <dgm:spPr/>
      <dgm:t>
        <a:bodyPr/>
        <a:lstStyle/>
        <a:p>
          <a:endParaRPr lang="en-US"/>
        </a:p>
      </dgm:t>
    </dgm:pt>
    <dgm:pt modelId="{91A7059B-ECE2-4AEC-ADBF-A712F3A36505}">
      <dgm:prSet custT="1"/>
      <dgm:spPr/>
      <dgm:t>
        <a:bodyPr/>
        <a:lstStyle/>
        <a:p>
          <a:pPr>
            <a:lnSpc>
              <a:spcPct val="100000"/>
            </a:lnSpc>
            <a:buNone/>
          </a:pPr>
          <a:r>
            <a:rPr lang="en-US" sz="1200" dirty="0"/>
            <a:t>Jika </a:t>
          </a:r>
          <a:r>
            <a:rPr lang="en-US" sz="1200" dirty="0" err="1"/>
            <a:t>iklan</a:t>
          </a:r>
          <a:r>
            <a:rPr lang="en-US" sz="1200" dirty="0"/>
            <a:t> di media </a:t>
          </a:r>
          <a:r>
            <a:rPr lang="en-US" sz="1200" dirty="0" err="1"/>
            <a:t>sosial</a:t>
          </a:r>
          <a:r>
            <a:rPr lang="en-US" sz="1200" dirty="0"/>
            <a:t> </a:t>
          </a:r>
          <a:r>
            <a:rPr lang="en-US" sz="1200" dirty="0" err="1"/>
            <a:t>tersebut</a:t>
          </a:r>
          <a:r>
            <a:rPr lang="en-US" sz="1200" dirty="0"/>
            <a:t> </a:t>
          </a:r>
          <a:r>
            <a:rPr lang="en-US" sz="1200" dirty="0" err="1"/>
            <a:t>sumber</a:t>
          </a:r>
          <a:r>
            <a:rPr lang="en-US" sz="1200" dirty="0"/>
            <a:t> </a:t>
          </a:r>
          <a:r>
            <a:rPr lang="en-US" sz="1200" dirty="0" err="1"/>
            <a:t>pendanaannya</a:t>
          </a:r>
          <a:r>
            <a:rPr lang="en-US" sz="1200" dirty="0"/>
            <a:t> </a:t>
          </a:r>
          <a:r>
            <a:rPr lang="en-US" sz="1200" dirty="0" err="1"/>
            <a:t>berasal</a:t>
          </a:r>
          <a:r>
            <a:rPr lang="en-US" sz="1200" dirty="0"/>
            <a:t> </a:t>
          </a:r>
          <a:r>
            <a:rPr lang="en-US" sz="1200" dirty="0" err="1"/>
            <a:t>dari</a:t>
          </a:r>
          <a:r>
            <a:rPr lang="en-US" sz="1200" dirty="0"/>
            <a:t> </a:t>
          </a:r>
          <a:r>
            <a:rPr lang="en-US" sz="1200" dirty="0" err="1"/>
            <a:t>pasangan</a:t>
          </a:r>
          <a:r>
            <a:rPr lang="en-US" sz="1200" dirty="0"/>
            <a:t> </a:t>
          </a:r>
          <a:r>
            <a:rPr lang="en-US" sz="1200" dirty="0" err="1"/>
            <a:t>calon</a:t>
          </a:r>
          <a:r>
            <a:rPr lang="en-US" sz="1200" dirty="0"/>
            <a:t>, </a:t>
          </a:r>
          <a:r>
            <a:rPr lang="en-US" sz="1200" dirty="0" err="1"/>
            <a:t>partai</a:t>
          </a:r>
          <a:r>
            <a:rPr lang="en-US" sz="1200" dirty="0"/>
            <a:t> </a:t>
          </a:r>
          <a:r>
            <a:rPr lang="en-US" sz="1200" dirty="0" err="1"/>
            <a:t>politik</a:t>
          </a:r>
          <a:r>
            <a:rPr lang="en-US" sz="1200" dirty="0"/>
            <a:t> </a:t>
          </a:r>
          <a:r>
            <a:rPr lang="en-US" sz="1200" dirty="0" err="1"/>
            <a:t>atau</a:t>
          </a:r>
          <a:r>
            <a:rPr lang="en-US" sz="1200" dirty="0"/>
            <a:t> </a:t>
          </a:r>
          <a:r>
            <a:rPr lang="en-US" sz="1200" dirty="0" err="1"/>
            <a:t>gabungan</a:t>
          </a:r>
          <a:r>
            <a:rPr lang="en-US" sz="1200" dirty="0"/>
            <a:t> </a:t>
          </a:r>
          <a:r>
            <a:rPr lang="en-US" sz="1200" dirty="0" err="1"/>
            <a:t>partai</a:t>
          </a:r>
          <a:r>
            <a:rPr lang="en-US" sz="1200" dirty="0"/>
            <a:t> </a:t>
          </a:r>
          <a:r>
            <a:rPr lang="en-US" sz="1200" dirty="0" err="1"/>
            <a:t>politik</a:t>
          </a:r>
          <a:r>
            <a:rPr lang="en-US" sz="1200" dirty="0"/>
            <a:t>, </a:t>
          </a:r>
          <a:r>
            <a:rPr lang="en-US" sz="1200" dirty="0" err="1"/>
            <a:t>maka</a:t>
          </a:r>
          <a:r>
            <a:rPr lang="en-US" sz="1200" dirty="0"/>
            <a:t> </a:t>
          </a:r>
          <a:r>
            <a:rPr lang="en-US" sz="1200" dirty="0" err="1"/>
            <a:t>perlu</a:t>
          </a:r>
          <a:r>
            <a:rPr lang="en-US" sz="1200" dirty="0"/>
            <a:t> </a:t>
          </a:r>
          <a:r>
            <a:rPr lang="en-US" sz="1200" dirty="0" err="1"/>
            <a:t>tercermin</a:t>
          </a:r>
          <a:r>
            <a:rPr lang="en-US" sz="1200" dirty="0"/>
            <a:t> </a:t>
          </a:r>
          <a:r>
            <a:rPr lang="en-US" sz="1200" dirty="0" err="1"/>
            <a:t>sumbangan</a:t>
          </a:r>
          <a:r>
            <a:rPr lang="en-US" sz="1200" dirty="0"/>
            <a:t> </a:t>
          </a:r>
          <a:r>
            <a:rPr lang="en-US" sz="1200" dirty="0" err="1"/>
            <a:t>dalam</a:t>
          </a:r>
          <a:r>
            <a:rPr lang="en-US" sz="1200" dirty="0"/>
            <a:t> </a:t>
          </a:r>
          <a:r>
            <a:rPr lang="en-US" sz="1200" dirty="0" err="1"/>
            <a:t>bentuk</a:t>
          </a:r>
          <a:r>
            <a:rPr lang="en-US" sz="1200" dirty="0"/>
            <a:t> </a:t>
          </a:r>
          <a:r>
            <a:rPr lang="en-US" sz="1200" dirty="0" err="1"/>
            <a:t>barang</a:t>
          </a:r>
          <a:r>
            <a:rPr lang="en-US" sz="1200" dirty="0"/>
            <a:t> yang </a:t>
          </a:r>
          <a:r>
            <a:rPr lang="en-US" sz="1200" dirty="0" err="1"/>
            <a:t>sumber</a:t>
          </a:r>
          <a:r>
            <a:rPr lang="en-US" sz="1200" dirty="0"/>
            <a:t> </a:t>
          </a:r>
          <a:r>
            <a:rPr lang="en-US" sz="1200" dirty="0" err="1"/>
            <a:t>pendanaannya</a:t>
          </a:r>
          <a:r>
            <a:rPr lang="en-US" sz="1200" dirty="0"/>
            <a:t> </a:t>
          </a:r>
          <a:r>
            <a:rPr lang="en-US" sz="1200" dirty="0" err="1"/>
            <a:t>berasal</a:t>
          </a:r>
          <a:r>
            <a:rPr lang="en-US" sz="1200" dirty="0"/>
            <a:t> </a:t>
          </a:r>
          <a:r>
            <a:rPr lang="en-US" sz="1200" dirty="0" err="1"/>
            <a:t>dari</a:t>
          </a:r>
          <a:r>
            <a:rPr lang="en-US" sz="1200" dirty="0"/>
            <a:t> </a:t>
          </a:r>
          <a:r>
            <a:rPr lang="en-US" sz="1200" dirty="0" err="1"/>
            <a:t>pasangan</a:t>
          </a:r>
          <a:r>
            <a:rPr lang="en-US" sz="1200" dirty="0"/>
            <a:t> </a:t>
          </a:r>
          <a:r>
            <a:rPr lang="en-US" sz="1200" dirty="0" err="1"/>
            <a:t>calon</a:t>
          </a:r>
          <a:r>
            <a:rPr lang="en-US" sz="1200" dirty="0"/>
            <a:t>, </a:t>
          </a:r>
          <a:r>
            <a:rPr lang="en-US" sz="1200" dirty="0" err="1"/>
            <a:t>partai</a:t>
          </a:r>
          <a:r>
            <a:rPr lang="en-US" sz="1200" dirty="0"/>
            <a:t> </a:t>
          </a:r>
          <a:r>
            <a:rPr lang="en-US" sz="1200" dirty="0" err="1"/>
            <a:t>politik</a:t>
          </a:r>
          <a:r>
            <a:rPr lang="en-US" sz="1200" dirty="0"/>
            <a:t> </a:t>
          </a:r>
          <a:r>
            <a:rPr lang="en-US" sz="1200" dirty="0" err="1"/>
            <a:t>atau</a:t>
          </a:r>
          <a:r>
            <a:rPr lang="en-US" sz="1200" dirty="0"/>
            <a:t> </a:t>
          </a:r>
          <a:r>
            <a:rPr lang="en-US" sz="1200" dirty="0" err="1"/>
            <a:t>gabungan</a:t>
          </a:r>
          <a:r>
            <a:rPr lang="en-US" sz="1200" dirty="0"/>
            <a:t> </a:t>
          </a:r>
          <a:r>
            <a:rPr lang="en-US" sz="1200" dirty="0" err="1"/>
            <a:t>partai</a:t>
          </a:r>
          <a:r>
            <a:rPr lang="en-US" sz="1200" dirty="0"/>
            <a:t> </a:t>
          </a:r>
          <a:r>
            <a:rPr lang="en-US" sz="1200" dirty="0" err="1"/>
            <a:t>politik</a:t>
          </a:r>
          <a:endParaRPr lang="en-US" sz="1200" dirty="0"/>
        </a:p>
      </dgm:t>
    </dgm:pt>
    <dgm:pt modelId="{63CAB678-DE76-42CF-9390-BE76FB848A04}" type="parTrans" cxnId="{0135ECD6-C32A-4C5D-9BC6-E468F45B490B}">
      <dgm:prSet/>
      <dgm:spPr/>
      <dgm:t>
        <a:bodyPr/>
        <a:lstStyle/>
        <a:p>
          <a:endParaRPr lang="en-US"/>
        </a:p>
      </dgm:t>
    </dgm:pt>
    <dgm:pt modelId="{C2A8F481-D336-4E0E-8924-8BA29CCAF2D1}" type="sibTrans" cxnId="{0135ECD6-C32A-4C5D-9BC6-E468F45B490B}">
      <dgm:prSet/>
      <dgm:spPr/>
      <dgm:t>
        <a:bodyPr/>
        <a:lstStyle/>
        <a:p>
          <a:endParaRPr lang="en-US"/>
        </a:p>
      </dgm:t>
    </dgm:pt>
    <dgm:pt modelId="{F0CD704B-E837-4464-8201-1A46662C8279}" type="pres">
      <dgm:prSet presAssocID="{5DF6EDFD-DF40-4AC7-BC1C-4756F8F0147F}" presName="root" presStyleCnt="0">
        <dgm:presLayoutVars>
          <dgm:dir/>
          <dgm:resizeHandles val="exact"/>
        </dgm:presLayoutVars>
      </dgm:prSet>
      <dgm:spPr/>
    </dgm:pt>
    <dgm:pt modelId="{6B132566-F257-47B4-B4EA-E3792813EBFB}" type="pres">
      <dgm:prSet presAssocID="{D44EFA97-FBB1-492E-9163-76F3FC3BB0EE}" presName="compNode" presStyleCnt="0"/>
      <dgm:spPr/>
    </dgm:pt>
    <dgm:pt modelId="{0A6B67A6-7536-40D4-95AF-4C06556A78FA}" type="pres">
      <dgm:prSet presAssocID="{D44EFA97-FBB1-492E-9163-76F3FC3BB0EE}" presName="bgRect" presStyleLbl="bgShp" presStyleIdx="0" presStyleCnt="2"/>
      <dgm:spPr/>
    </dgm:pt>
    <dgm:pt modelId="{EF9EC7D5-60F3-4850-824A-3F99A0C75FDC}" type="pres">
      <dgm:prSet presAssocID="{D44EFA97-FBB1-492E-9163-76F3FC3BB0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ting"/>
        </a:ext>
      </dgm:extLst>
    </dgm:pt>
    <dgm:pt modelId="{78EF527E-2FFF-4908-B60B-ED5D887942BC}" type="pres">
      <dgm:prSet presAssocID="{D44EFA97-FBB1-492E-9163-76F3FC3BB0EE}" presName="spaceRect" presStyleCnt="0"/>
      <dgm:spPr/>
    </dgm:pt>
    <dgm:pt modelId="{4568F724-517D-46DB-9431-1D602B5FF9A3}" type="pres">
      <dgm:prSet presAssocID="{D44EFA97-FBB1-492E-9163-76F3FC3BB0EE}" presName="parTx" presStyleLbl="revTx" presStyleIdx="0" presStyleCnt="3">
        <dgm:presLayoutVars>
          <dgm:chMax val="0"/>
          <dgm:chPref val="0"/>
        </dgm:presLayoutVars>
      </dgm:prSet>
      <dgm:spPr/>
    </dgm:pt>
    <dgm:pt modelId="{FC9CEB52-C9E1-46FF-98C6-2214CCBFA188}" type="pres">
      <dgm:prSet presAssocID="{58A86AE4-1A03-4563-B4EB-DA920FECA7A3}" presName="sibTrans" presStyleCnt="0"/>
      <dgm:spPr/>
    </dgm:pt>
    <dgm:pt modelId="{B78EFC69-25CF-4BF2-8BC9-B92E64BFD07D}" type="pres">
      <dgm:prSet presAssocID="{2582A4FA-0CC7-47F4-A595-472CB9D3E1A9}" presName="compNode" presStyleCnt="0"/>
      <dgm:spPr/>
    </dgm:pt>
    <dgm:pt modelId="{074CC3E1-05A3-4282-A848-F3880E32A5F4}" type="pres">
      <dgm:prSet presAssocID="{2582A4FA-0CC7-47F4-A595-472CB9D3E1A9}" presName="bgRect" presStyleLbl="bgShp" presStyleIdx="1" presStyleCnt="2" custScaleY="206648" custLinFactNeighborX="188"/>
      <dgm:spPr/>
    </dgm:pt>
    <dgm:pt modelId="{B972535E-CE5D-4025-804B-C8B52E64741F}" type="pres">
      <dgm:prSet presAssocID="{2582A4FA-0CC7-47F4-A595-472CB9D3E1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6898187F-2C62-4B3D-B575-AAD309AA7A75}" type="pres">
      <dgm:prSet presAssocID="{2582A4FA-0CC7-47F4-A595-472CB9D3E1A9}" presName="spaceRect" presStyleCnt="0"/>
      <dgm:spPr/>
    </dgm:pt>
    <dgm:pt modelId="{5D661FE6-B806-4FEC-BE1A-23B68916AD7B}" type="pres">
      <dgm:prSet presAssocID="{2582A4FA-0CC7-47F4-A595-472CB9D3E1A9}" presName="parTx" presStyleLbl="revTx" presStyleIdx="1" presStyleCnt="3">
        <dgm:presLayoutVars>
          <dgm:chMax val="0"/>
          <dgm:chPref val="0"/>
        </dgm:presLayoutVars>
      </dgm:prSet>
      <dgm:spPr/>
    </dgm:pt>
    <dgm:pt modelId="{AA74D5E2-8EBF-4C04-B4FF-8B9F6A2844AC}" type="pres">
      <dgm:prSet presAssocID="{2582A4FA-0CC7-47F4-A595-472CB9D3E1A9}" presName="desTx" presStyleLbl="revTx" presStyleIdx="2" presStyleCnt="3" custScaleX="109952" custScaleY="144409">
        <dgm:presLayoutVars/>
      </dgm:prSet>
      <dgm:spPr/>
    </dgm:pt>
  </dgm:ptLst>
  <dgm:cxnLst>
    <dgm:cxn modelId="{1B9EA909-BEA6-47C8-A6C4-5862056190B1}" type="presOf" srcId="{D44EFA97-FBB1-492E-9163-76F3FC3BB0EE}" destId="{4568F724-517D-46DB-9431-1D602B5FF9A3}" srcOrd="0" destOrd="0" presId="urn:microsoft.com/office/officeart/2018/2/layout/IconVerticalSolidList"/>
    <dgm:cxn modelId="{388B4719-AB31-4BFB-9F36-7B7D94098E13}" type="presOf" srcId="{91A7059B-ECE2-4AEC-ADBF-A712F3A36505}" destId="{AA74D5E2-8EBF-4C04-B4FF-8B9F6A2844AC}" srcOrd="0" destOrd="1" presId="urn:microsoft.com/office/officeart/2018/2/layout/IconVerticalSolidList"/>
    <dgm:cxn modelId="{F6AC3F2A-9C8F-4BE0-80EB-7711C6053ABA}" type="presOf" srcId="{5DF6EDFD-DF40-4AC7-BC1C-4756F8F0147F}" destId="{F0CD704B-E837-4464-8201-1A46662C8279}" srcOrd="0" destOrd="0" presId="urn:microsoft.com/office/officeart/2018/2/layout/IconVerticalSolidList"/>
    <dgm:cxn modelId="{B5745C38-82A0-4100-B0FD-78A279F5BB06}" srcId="{2582A4FA-0CC7-47F4-A595-472CB9D3E1A9}" destId="{605370B2-B9BE-4D2C-BDA1-09C2B80AEC73}" srcOrd="0" destOrd="0" parTransId="{032D2EAC-2818-493B-ADAF-89D82A7794C2}" sibTransId="{CB829A2B-09C7-42C0-B4D8-6C749FCAA1BB}"/>
    <dgm:cxn modelId="{11628F58-0814-4A71-A9E2-5F5B38EB1129}" type="presOf" srcId="{2582A4FA-0CC7-47F4-A595-472CB9D3E1A9}" destId="{5D661FE6-B806-4FEC-BE1A-23B68916AD7B}" srcOrd="0" destOrd="0" presId="urn:microsoft.com/office/officeart/2018/2/layout/IconVerticalSolidList"/>
    <dgm:cxn modelId="{2FCA9E74-8B20-477F-81C3-EE5758828BD8}" srcId="{5DF6EDFD-DF40-4AC7-BC1C-4756F8F0147F}" destId="{D44EFA97-FBB1-492E-9163-76F3FC3BB0EE}" srcOrd="0" destOrd="0" parTransId="{B709782D-EA7B-4DEB-B8F6-88EB1DB8C7FC}" sibTransId="{58A86AE4-1A03-4563-B4EB-DA920FECA7A3}"/>
    <dgm:cxn modelId="{450E807C-BFD8-4936-9212-9F905F4591DC}" type="presOf" srcId="{605370B2-B9BE-4D2C-BDA1-09C2B80AEC73}" destId="{AA74D5E2-8EBF-4C04-B4FF-8B9F6A2844AC}" srcOrd="0" destOrd="0" presId="urn:microsoft.com/office/officeart/2018/2/layout/IconVerticalSolidList"/>
    <dgm:cxn modelId="{0135ECD6-C32A-4C5D-9BC6-E468F45B490B}" srcId="{2582A4FA-0CC7-47F4-A595-472CB9D3E1A9}" destId="{91A7059B-ECE2-4AEC-ADBF-A712F3A36505}" srcOrd="1" destOrd="0" parTransId="{63CAB678-DE76-42CF-9390-BE76FB848A04}" sibTransId="{C2A8F481-D336-4E0E-8924-8BA29CCAF2D1}"/>
    <dgm:cxn modelId="{36997EE0-6D32-45D7-A08F-B0D65719DCB8}" srcId="{5DF6EDFD-DF40-4AC7-BC1C-4756F8F0147F}" destId="{2582A4FA-0CC7-47F4-A595-472CB9D3E1A9}" srcOrd="1" destOrd="0" parTransId="{721CDC34-1B71-4364-B24F-927FDC809892}" sibTransId="{F3B0D98B-8E2B-4229-B040-123DFC24688A}"/>
    <dgm:cxn modelId="{0BD9A9E2-EF78-4E9F-91E1-ABD02064938B}" type="presParOf" srcId="{F0CD704B-E837-4464-8201-1A46662C8279}" destId="{6B132566-F257-47B4-B4EA-E3792813EBFB}" srcOrd="0" destOrd="0" presId="urn:microsoft.com/office/officeart/2018/2/layout/IconVerticalSolidList"/>
    <dgm:cxn modelId="{07B6A04B-1F61-401F-9DFF-07F93E35A26E}" type="presParOf" srcId="{6B132566-F257-47B4-B4EA-E3792813EBFB}" destId="{0A6B67A6-7536-40D4-95AF-4C06556A78FA}" srcOrd="0" destOrd="0" presId="urn:microsoft.com/office/officeart/2018/2/layout/IconVerticalSolidList"/>
    <dgm:cxn modelId="{187171BD-6AD9-45FB-859F-E358D34AFC09}" type="presParOf" srcId="{6B132566-F257-47B4-B4EA-E3792813EBFB}" destId="{EF9EC7D5-60F3-4850-824A-3F99A0C75FDC}" srcOrd="1" destOrd="0" presId="urn:microsoft.com/office/officeart/2018/2/layout/IconVerticalSolidList"/>
    <dgm:cxn modelId="{A45FF004-25A6-4671-BF3F-76D8EDC136F5}" type="presParOf" srcId="{6B132566-F257-47B4-B4EA-E3792813EBFB}" destId="{78EF527E-2FFF-4908-B60B-ED5D887942BC}" srcOrd="2" destOrd="0" presId="urn:microsoft.com/office/officeart/2018/2/layout/IconVerticalSolidList"/>
    <dgm:cxn modelId="{78DF91FD-BA89-47A0-9AEA-FBBE3DD28CCE}" type="presParOf" srcId="{6B132566-F257-47B4-B4EA-E3792813EBFB}" destId="{4568F724-517D-46DB-9431-1D602B5FF9A3}" srcOrd="3" destOrd="0" presId="urn:microsoft.com/office/officeart/2018/2/layout/IconVerticalSolidList"/>
    <dgm:cxn modelId="{DB5EFAA5-EFA4-4479-9CFF-1E1C685D2A96}" type="presParOf" srcId="{F0CD704B-E837-4464-8201-1A46662C8279}" destId="{FC9CEB52-C9E1-46FF-98C6-2214CCBFA188}" srcOrd="1" destOrd="0" presId="urn:microsoft.com/office/officeart/2018/2/layout/IconVerticalSolidList"/>
    <dgm:cxn modelId="{7D8997FC-DCB4-4F3D-B945-41491A8EA524}" type="presParOf" srcId="{F0CD704B-E837-4464-8201-1A46662C8279}" destId="{B78EFC69-25CF-4BF2-8BC9-B92E64BFD07D}" srcOrd="2" destOrd="0" presId="urn:microsoft.com/office/officeart/2018/2/layout/IconVerticalSolidList"/>
    <dgm:cxn modelId="{A1E15AF3-2190-453C-BA3C-C099ED3245ED}" type="presParOf" srcId="{B78EFC69-25CF-4BF2-8BC9-B92E64BFD07D}" destId="{074CC3E1-05A3-4282-A848-F3880E32A5F4}" srcOrd="0" destOrd="0" presId="urn:microsoft.com/office/officeart/2018/2/layout/IconVerticalSolidList"/>
    <dgm:cxn modelId="{251A36AE-14D1-45A0-B79C-5C10EA90E57A}" type="presParOf" srcId="{B78EFC69-25CF-4BF2-8BC9-B92E64BFD07D}" destId="{B972535E-CE5D-4025-804B-C8B52E64741F}" srcOrd="1" destOrd="0" presId="urn:microsoft.com/office/officeart/2018/2/layout/IconVerticalSolidList"/>
    <dgm:cxn modelId="{35C3369A-2210-4285-AABE-D64CD15AAAAE}" type="presParOf" srcId="{B78EFC69-25CF-4BF2-8BC9-B92E64BFD07D}" destId="{6898187F-2C62-4B3D-B575-AAD309AA7A75}" srcOrd="2" destOrd="0" presId="urn:microsoft.com/office/officeart/2018/2/layout/IconVerticalSolidList"/>
    <dgm:cxn modelId="{E6AC021D-C557-444A-8482-9FAF6BC79B30}" type="presParOf" srcId="{B78EFC69-25CF-4BF2-8BC9-B92E64BFD07D}" destId="{5D661FE6-B806-4FEC-BE1A-23B68916AD7B}" srcOrd="3" destOrd="0" presId="urn:microsoft.com/office/officeart/2018/2/layout/IconVerticalSolidList"/>
    <dgm:cxn modelId="{1196182D-A0AD-41FF-BCCB-77E523003E4B}" type="presParOf" srcId="{B78EFC69-25CF-4BF2-8BC9-B92E64BFD07D}" destId="{AA74D5E2-8EBF-4C04-B4FF-8B9F6A2844AC}"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5455C-3D20-4381-BB70-516CC77F25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DA366E6-9D19-430F-A20C-1653EDCC5BE9}">
      <dgm:prSet/>
      <dgm:spPr/>
      <dgm:t>
        <a:bodyPr/>
        <a:lstStyle/>
        <a:p>
          <a:r>
            <a:rPr lang="en-ID" b="0" i="0"/>
            <a:t>KPU harus membuka informasi LADK yang riil dan terperinci agar pengawasan dana kampanye oleh Bawaslu dan masyarakat dapat lebih mudah untuk dilakukan;</a:t>
          </a:r>
          <a:endParaRPr lang="en-US"/>
        </a:p>
      </dgm:t>
    </dgm:pt>
    <dgm:pt modelId="{185CF171-AB88-4000-B80C-509819731DA8}" type="parTrans" cxnId="{2FC3830F-2A06-4657-8A1C-7BF4C90073D8}">
      <dgm:prSet/>
      <dgm:spPr/>
      <dgm:t>
        <a:bodyPr/>
        <a:lstStyle/>
        <a:p>
          <a:endParaRPr lang="en-US"/>
        </a:p>
      </dgm:t>
    </dgm:pt>
    <dgm:pt modelId="{E9FB9590-4484-4008-88AC-C1238D86E685}" type="sibTrans" cxnId="{2FC3830F-2A06-4657-8A1C-7BF4C90073D8}">
      <dgm:prSet/>
      <dgm:spPr/>
      <dgm:t>
        <a:bodyPr/>
        <a:lstStyle/>
        <a:p>
          <a:endParaRPr lang="en-US"/>
        </a:p>
      </dgm:t>
    </dgm:pt>
    <dgm:pt modelId="{CB07D1C4-406B-4E0A-A854-7B2B6DF19F93}">
      <dgm:prSet/>
      <dgm:spPr/>
      <dgm:t>
        <a:bodyPr/>
        <a:lstStyle/>
        <a:p>
          <a:r>
            <a:rPr lang="en-ID"/>
            <a:t>KPU perlu memberikan keterangan dan penjelasan waktu terhadap data dana kampanye yang ditampilkan dalam halaman website SIKADEKA untuk mengetahui apakah yang disampaikan berdasarkan penerimaan dan pengeluaran real-time</a:t>
          </a:r>
          <a:endParaRPr lang="en-US"/>
        </a:p>
      </dgm:t>
    </dgm:pt>
    <dgm:pt modelId="{F49A031B-C559-4504-96CC-562389E7B2F7}" type="parTrans" cxnId="{BE1D7D9A-8FDA-45A9-9381-81834EFCF16D}">
      <dgm:prSet/>
      <dgm:spPr/>
      <dgm:t>
        <a:bodyPr/>
        <a:lstStyle/>
        <a:p>
          <a:endParaRPr lang="en-US"/>
        </a:p>
      </dgm:t>
    </dgm:pt>
    <dgm:pt modelId="{77F909A4-A160-455F-A272-B254663AE12A}" type="sibTrans" cxnId="{BE1D7D9A-8FDA-45A9-9381-81834EFCF16D}">
      <dgm:prSet/>
      <dgm:spPr/>
      <dgm:t>
        <a:bodyPr/>
        <a:lstStyle/>
        <a:p>
          <a:endParaRPr lang="en-US"/>
        </a:p>
      </dgm:t>
    </dgm:pt>
    <dgm:pt modelId="{7688981F-AFE6-4341-9551-742B307182CA}">
      <dgm:prSet/>
      <dgm:spPr/>
      <dgm:t>
        <a:bodyPr/>
        <a:lstStyle/>
        <a:p>
          <a:r>
            <a:rPr lang="en-ID" b="0" i="0"/>
            <a:t>Penggunaan iklan kampanye di media harus diawasi secara ketat oleh Bawaslu. Keberadaan </a:t>
          </a:r>
          <a:r>
            <a:rPr lang="en-ID" b="0" i="1"/>
            <a:t>tools ad library</a:t>
          </a:r>
          <a:r>
            <a:rPr lang="en-ID" b="0" i="0"/>
            <a:t> Meta yang dapat diakses oleh publik perlu dimanfaatkan oleh Bawaslu untuk memantau dan melakukan verifikasi terhadap sumbangan dan pengeluaran dana kampanye yang dilaporkan oleh masing-masing calon kepada KPU;</a:t>
          </a:r>
          <a:endParaRPr lang="en-US"/>
        </a:p>
      </dgm:t>
    </dgm:pt>
    <dgm:pt modelId="{4E6B7F44-6023-404B-B8B6-5FDC3EB8BADB}" type="parTrans" cxnId="{F9F5A736-C281-45E7-BBE7-8FA90D6BE347}">
      <dgm:prSet/>
      <dgm:spPr/>
      <dgm:t>
        <a:bodyPr/>
        <a:lstStyle/>
        <a:p>
          <a:endParaRPr lang="en-US"/>
        </a:p>
      </dgm:t>
    </dgm:pt>
    <dgm:pt modelId="{1809B070-95B8-4C27-81AF-FBC1F685DF81}" type="sibTrans" cxnId="{F9F5A736-C281-45E7-BBE7-8FA90D6BE347}">
      <dgm:prSet/>
      <dgm:spPr/>
      <dgm:t>
        <a:bodyPr/>
        <a:lstStyle/>
        <a:p>
          <a:endParaRPr lang="en-US"/>
        </a:p>
      </dgm:t>
    </dgm:pt>
    <dgm:pt modelId="{23FBD950-38C8-49A2-8849-25E9AE37643B}">
      <dgm:prSet/>
      <dgm:spPr/>
      <dgm:t>
        <a:bodyPr/>
        <a:lstStyle/>
        <a:p>
          <a:r>
            <a:rPr lang="en-ID" b="0" i="0"/>
            <a:t>Bawaslu perlu menelusuri lebih lanjut kebenaran laporan LADK yang disampaikan oleh ketiga pasangan Calon Presiden dan Calon Wakil Presiden. Hal ini penting agar pelaporan LADK tak bersifat formalitas administratif belaka tanpa mencerminkan kebenaran informasi mengenai sumber dukungan finansial yang menyokong pelaksanaan kampanye politik mereka.</a:t>
          </a:r>
          <a:endParaRPr lang="en-US"/>
        </a:p>
      </dgm:t>
    </dgm:pt>
    <dgm:pt modelId="{6738F7E6-CF95-4B44-AB11-B902E68A971A}" type="parTrans" cxnId="{D16170FA-2AA9-482D-8D51-084F2113FFB3}">
      <dgm:prSet/>
      <dgm:spPr/>
      <dgm:t>
        <a:bodyPr/>
        <a:lstStyle/>
        <a:p>
          <a:endParaRPr lang="en-US"/>
        </a:p>
      </dgm:t>
    </dgm:pt>
    <dgm:pt modelId="{E3041B80-4A22-42C7-A302-3BB3DA8CB51C}" type="sibTrans" cxnId="{D16170FA-2AA9-482D-8D51-084F2113FFB3}">
      <dgm:prSet/>
      <dgm:spPr/>
      <dgm:t>
        <a:bodyPr/>
        <a:lstStyle/>
        <a:p>
          <a:endParaRPr lang="en-US"/>
        </a:p>
      </dgm:t>
    </dgm:pt>
    <dgm:pt modelId="{00629096-E10D-4FAC-AA75-E19BD57B2430}">
      <dgm:prSet/>
      <dgm:spPr/>
      <dgm:t>
        <a:bodyPr/>
        <a:lstStyle/>
        <a:p>
          <a:r>
            <a:rPr lang="en-ID" b="0" i="0"/>
            <a:t>KPU dan Bawaslu perlu menindaklanjuti tem</a:t>
          </a:r>
          <a:r>
            <a:rPr lang="en-ID"/>
            <a:t>uan PPATK sesuai ketentuan UU 7/2017</a:t>
          </a:r>
          <a:endParaRPr lang="en-US"/>
        </a:p>
      </dgm:t>
    </dgm:pt>
    <dgm:pt modelId="{2FF73908-D04B-4DF8-A275-BE4F8D7D8CFF}" type="parTrans" cxnId="{B66F8A91-ACBA-4CC2-94AF-885A6C923A42}">
      <dgm:prSet/>
      <dgm:spPr/>
      <dgm:t>
        <a:bodyPr/>
        <a:lstStyle/>
        <a:p>
          <a:endParaRPr lang="en-US"/>
        </a:p>
      </dgm:t>
    </dgm:pt>
    <dgm:pt modelId="{F75D78F6-2F95-4D9B-BE85-35980DE35827}" type="sibTrans" cxnId="{B66F8A91-ACBA-4CC2-94AF-885A6C923A42}">
      <dgm:prSet/>
      <dgm:spPr/>
      <dgm:t>
        <a:bodyPr/>
        <a:lstStyle/>
        <a:p>
          <a:endParaRPr lang="en-US"/>
        </a:p>
      </dgm:t>
    </dgm:pt>
    <dgm:pt modelId="{85DE7803-A821-F445-BD7D-51EE7FC52333}" type="pres">
      <dgm:prSet presAssocID="{3495455C-3D20-4381-BB70-516CC77F25C3}" presName="linear" presStyleCnt="0">
        <dgm:presLayoutVars>
          <dgm:animLvl val="lvl"/>
          <dgm:resizeHandles val="exact"/>
        </dgm:presLayoutVars>
      </dgm:prSet>
      <dgm:spPr/>
    </dgm:pt>
    <dgm:pt modelId="{7EF0B231-EAF1-A545-97B4-12EFE2F98474}" type="pres">
      <dgm:prSet presAssocID="{EDA366E6-9D19-430F-A20C-1653EDCC5BE9}" presName="parentText" presStyleLbl="node1" presStyleIdx="0" presStyleCnt="5">
        <dgm:presLayoutVars>
          <dgm:chMax val="0"/>
          <dgm:bulletEnabled val="1"/>
        </dgm:presLayoutVars>
      </dgm:prSet>
      <dgm:spPr/>
    </dgm:pt>
    <dgm:pt modelId="{2A67F5F3-2D7A-954F-9A13-99ADBC59FB7B}" type="pres">
      <dgm:prSet presAssocID="{E9FB9590-4484-4008-88AC-C1238D86E685}" presName="spacer" presStyleCnt="0"/>
      <dgm:spPr/>
    </dgm:pt>
    <dgm:pt modelId="{0C4E761E-E2B1-9547-9B85-0F2120207456}" type="pres">
      <dgm:prSet presAssocID="{CB07D1C4-406B-4E0A-A854-7B2B6DF19F93}" presName="parentText" presStyleLbl="node1" presStyleIdx="1" presStyleCnt="5">
        <dgm:presLayoutVars>
          <dgm:chMax val="0"/>
          <dgm:bulletEnabled val="1"/>
        </dgm:presLayoutVars>
      </dgm:prSet>
      <dgm:spPr/>
    </dgm:pt>
    <dgm:pt modelId="{D7C3B1EA-F790-F047-93F4-3A078850623E}" type="pres">
      <dgm:prSet presAssocID="{77F909A4-A160-455F-A272-B254663AE12A}" presName="spacer" presStyleCnt="0"/>
      <dgm:spPr/>
    </dgm:pt>
    <dgm:pt modelId="{43DDB93E-5860-D543-BD2D-72AB61758ED2}" type="pres">
      <dgm:prSet presAssocID="{7688981F-AFE6-4341-9551-742B307182CA}" presName="parentText" presStyleLbl="node1" presStyleIdx="2" presStyleCnt="5">
        <dgm:presLayoutVars>
          <dgm:chMax val="0"/>
          <dgm:bulletEnabled val="1"/>
        </dgm:presLayoutVars>
      </dgm:prSet>
      <dgm:spPr/>
    </dgm:pt>
    <dgm:pt modelId="{A3BA0D7B-F59F-1E43-9D03-B7DB0F6C4896}" type="pres">
      <dgm:prSet presAssocID="{1809B070-95B8-4C27-81AF-FBC1F685DF81}" presName="spacer" presStyleCnt="0"/>
      <dgm:spPr/>
    </dgm:pt>
    <dgm:pt modelId="{64DEB57D-ED77-B34E-B1F6-1B448CE3F9DF}" type="pres">
      <dgm:prSet presAssocID="{23FBD950-38C8-49A2-8849-25E9AE37643B}" presName="parentText" presStyleLbl="node1" presStyleIdx="3" presStyleCnt="5">
        <dgm:presLayoutVars>
          <dgm:chMax val="0"/>
          <dgm:bulletEnabled val="1"/>
        </dgm:presLayoutVars>
      </dgm:prSet>
      <dgm:spPr/>
    </dgm:pt>
    <dgm:pt modelId="{FAB56580-6C58-5B47-AA02-C913D81A1FD5}" type="pres">
      <dgm:prSet presAssocID="{E3041B80-4A22-42C7-A302-3BB3DA8CB51C}" presName="spacer" presStyleCnt="0"/>
      <dgm:spPr/>
    </dgm:pt>
    <dgm:pt modelId="{A11FCAD0-EABB-4545-9E84-302BEF5ACF5B}" type="pres">
      <dgm:prSet presAssocID="{00629096-E10D-4FAC-AA75-E19BD57B2430}" presName="parentText" presStyleLbl="node1" presStyleIdx="4" presStyleCnt="5">
        <dgm:presLayoutVars>
          <dgm:chMax val="0"/>
          <dgm:bulletEnabled val="1"/>
        </dgm:presLayoutVars>
      </dgm:prSet>
      <dgm:spPr/>
    </dgm:pt>
  </dgm:ptLst>
  <dgm:cxnLst>
    <dgm:cxn modelId="{B019E007-1BBF-1F45-831D-4414F5E9B7A6}" type="presOf" srcId="{00629096-E10D-4FAC-AA75-E19BD57B2430}" destId="{A11FCAD0-EABB-4545-9E84-302BEF5ACF5B}" srcOrd="0" destOrd="0" presId="urn:microsoft.com/office/officeart/2005/8/layout/vList2"/>
    <dgm:cxn modelId="{5783FE0C-FE3E-EC41-A80E-BE0F8CFB2213}" type="presOf" srcId="{3495455C-3D20-4381-BB70-516CC77F25C3}" destId="{85DE7803-A821-F445-BD7D-51EE7FC52333}" srcOrd="0" destOrd="0" presId="urn:microsoft.com/office/officeart/2005/8/layout/vList2"/>
    <dgm:cxn modelId="{2FC3830F-2A06-4657-8A1C-7BF4C90073D8}" srcId="{3495455C-3D20-4381-BB70-516CC77F25C3}" destId="{EDA366E6-9D19-430F-A20C-1653EDCC5BE9}" srcOrd="0" destOrd="0" parTransId="{185CF171-AB88-4000-B80C-509819731DA8}" sibTransId="{E9FB9590-4484-4008-88AC-C1238D86E685}"/>
    <dgm:cxn modelId="{2D605819-AA5F-AB4C-AF8D-B7B69900B392}" type="presOf" srcId="{7688981F-AFE6-4341-9551-742B307182CA}" destId="{43DDB93E-5860-D543-BD2D-72AB61758ED2}" srcOrd="0" destOrd="0" presId="urn:microsoft.com/office/officeart/2005/8/layout/vList2"/>
    <dgm:cxn modelId="{F9F5A736-C281-45E7-BBE7-8FA90D6BE347}" srcId="{3495455C-3D20-4381-BB70-516CC77F25C3}" destId="{7688981F-AFE6-4341-9551-742B307182CA}" srcOrd="2" destOrd="0" parTransId="{4E6B7F44-6023-404B-B8B6-5FDC3EB8BADB}" sibTransId="{1809B070-95B8-4C27-81AF-FBC1F685DF81}"/>
    <dgm:cxn modelId="{A5102656-9945-3443-B223-237CB7A7F2E7}" type="presOf" srcId="{CB07D1C4-406B-4E0A-A854-7B2B6DF19F93}" destId="{0C4E761E-E2B1-9547-9B85-0F2120207456}" srcOrd="0" destOrd="0" presId="urn:microsoft.com/office/officeart/2005/8/layout/vList2"/>
    <dgm:cxn modelId="{09C55991-5D08-1540-AA3D-6B5C80FC2421}" type="presOf" srcId="{23FBD950-38C8-49A2-8849-25E9AE37643B}" destId="{64DEB57D-ED77-B34E-B1F6-1B448CE3F9DF}" srcOrd="0" destOrd="0" presId="urn:microsoft.com/office/officeart/2005/8/layout/vList2"/>
    <dgm:cxn modelId="{B66F8A91-ACBA-4CC2-94AF-885A6C923A42}" srcId="{3495455C-3D20-4381-BB70-516CC77F25C3}" destId="{00629096-E10D-4FAC-AA75-E19BD57B2430}" srcOrd="4" destOrd="0" parTransId="{2FF73908-D04B-4DF8-A275-BE4F8D7D8CFF}" sibTransId="{F75D78F6-2F95-4D9B-BE85-35980DE35827}"/>
    <dgm:cxn modelId="{BE1D7D9A-8FDA-45A9-9381-81834EFCF16D}" srcId="{3495455C-3D20-4381-BB70-516CC77F25C3}" destId="{CB07D1C4-406B-4E0A-A854-7B2B6DF19F93}" srcOrd="1" destOrd="0" parTransId="{F49A031B-C559-4504-96CC-562389E7B2F7}" sibTransId="{77F909A4-A160-455F-A272-B254663AE12A}"/>
    <dgm:cxn modelId="{D16170FA-2AA9-482D-8D51-084F2113FFB3}" srcId="{3495455C-3D20-4381-BB70-516CC77F25C3}" destId="{23FBD950-38C8-49A2-8849-25E9AE37643B}" srcOrd="3" destOrd="0" parTransId="{6738F7E6-CF95-4B44-AB11-B902E68A971A}" sibTransId="{E3041B80-4A22-42C7-A302-3BB3DA8CB51C}"/>
    <dgm:cxn modelId="{3A4F4DFE-6691-4849-B4FB-D3DEA739C0C3}" type="presOf" srcId="{EDA366E6-9D19-430F-A20C-1653EDCC5BE9}" destId="{7EF0B231-EAF1-A545-97B4-12EFE2F98474}" srcOrd="0" destOrd="0" presId="urn:microsoft.com/office/officeart/2005/8/layout/vList2"/>
    <dgm:cxn modelId="{4D097BDB-D43D-1F4E-9117-4A1E4E5F0C5E}" type="presParOf" srcId="{85DE7803-A821-F445-BD7D-51EE7FC52333}" destId="{7EF0B231-EAF1-A545-97B4-12EFE2F98474}" srcOrd="0" destOrd="0" presId="urn:microsoft.com/office/officeart/2005/8/layout/vList2"/>
    <dgm:cxn modelId="{3A82DBC2-679B-5941-91B0-C3F9FE2ABFDF}" type="presParOf" srcId="{85DE7803-A821-F445-BD7D-51EE7FC52333}" destId="{2A67F5F3-2D7A-954F-9A13-99ADBC59FB7B}" srcOrd="1" destOrd="0" presId="urn:microsoft.com/office/officeart/2005/8/layout/vList2"/>
    <dgm:cxn modelId="{2F6E55D8-1C93-044F-8AED-D7AE8D15F2DF}" type="presParOf" srcId="{85DE7803-A821-F445-BD7D-51EE7FC52333}" destId="{0C4E761E-E2B1-9547-9B85-0F2120207456}" srcOrd="2" destOrd="0" presId="urn:microsoft.com/office/officeart/2005/8/layout/vList2"/>
    <dgm:cxn modelId="{420642CF-67A2-6840-8411-9D42637F82F0}" type="presParOf" srcId="{85DE7803-A821-F445-BD7D-51EE7FC52333}" destId="{D7C3B1EA-F790-F047-93F4-3A078850623E}" srcOrd="3" destOrd="0" presId="urn:microsoft.com/office/officeart/2005/8/layout/vList2"/>
    <dgm:cxn modelId="{53D39427-E746-E14B-AB40-59EE95C1ED89}" type="presParOf" srcId="{85DE7803-A821-F445-BD7D-51EE7FC52333}" destId="{43DDB93E-5860-D543-BD2D-72AB61758ED2}" srcOrd="4" destOrd="0" presId="urn:microsoft.com/office/officeart/2005/8/layout/vList2"/>
    <dgm:cxn modelId="{C8E097AF-A083-AE47-A21C-C7D7C8168964}" type="presParOf" srcId="{85DE7803-A821-F445-BD7D-51EE7FC52333}" destId="{A3BA0D7B-F59F-1E43-9D03-B7DB0F6C4896}" srcOrd="5" destOrd="0" presId="urn:microsoft.com/office/officeart/2005/8/layout/vList2"/>
    <dgm:cxn modelId="{6F06820E-F67D-BB45-A6CF-40560CC6E209}" type="presParOf" srcId="{85DE7803-A821-F445-BD7D-51EE7FC52333}" destId="{64DEB57D-ED77-B34E-B1F6-1B448CE3F9DF}" srcOrd="6" destOrd="0" presId="urn:microsoft.com/office/officeart/2005/8/layout/vList2"/>
    <dgm:cxn modelId="{85E016B3-FB13-6042-B5DD-FCC69AF40BCE}" type="presParOf" srcId="{85DE7803-A821-F445-BD7D-51EE7FC52333}" destId="{FAB56580-6C58-5B47-AA02-C913D81A1FD5}" srcOrd="7" destOrd="0" presId="urn:microsoft.com/office/officeart/2005/8/layout/vList2"/>
    <dgm:cxn modelId="{6AC18EEE-33FB-174C-9F61-7BBE92A36492}" type="presParOf" srcId="{85DE7803-A821-F445-BD7D-51EE7FC52333}" destId="{A11FCAD0-EABB-4545-9E84-302BEF5ACF5B}"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B67A6-7536-40D4-95AF-4C06556A78FA}">
      <dsp:nvSpPr>
        <dsp:cNvPr id="0" name=""/>
        <dsp:cNvSpPr/>
      </dsp:nvSpPr>
      <dsp:spPr>
        <a:xfrm>
          <a:off x="-112252" y="16915"/>
          <a:ext cx="10676888" cy="1131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EC7D5-60F3-4850-824A-3F99A0C75FDC}">
      <dsp:nvSpPr>
        <dsp:cNvPr id="0" name=""/>
        <dsp:cNvSpPr/>
      </dsp:nvSpPr>
      <dsp:spPr>
        <a:xfrm>
          <a:off x="229955" y="271450"/>
          <a:ext cx="622196" cy="6221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8F724-517D-46DB-9431-1D602B5FF9A3}">
      <dsp:nvSpPr>
        <dsp:cNvPr id="0" name=""/>
        <dsp:cNvSpPr/>
      </dsp:nvSpPr>
      <dsp:spPr>
        <a:xfrm>
          <a:off x="1194359" y="16915"/>
          <a:ext cx="9367720" cy="113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26" tIns="119726" rIns="119726" bIns="119726" numCol="1" spcCol="1270" anchor="ctr" anchorCtr="0">
          <a:noAutofit/>
        </a:bodyPr>
        <a:lstStyle/>
        <a:p>
          <a:pPr marL="0" lvl="0" indent="0" algn="l" defTabSz="622300">
            <a:lnSpc>
              <a:spcPct val="100000"/>
            </a:lnSpc>
            <a:spcBef>
              <a:spcPct val="0"/>
            </a:spcBef>
            <a:spcAft>
              <a:spcPct val="35000"/>
            </a:spcAft>
            <a:buNone/>
          </a:pPr>
          <a:r>
            <a:rPr lang="en-US" sz="1400" kern="1200"/>
            <a:t>Temuan I: dalam waktu satu bulan (16/11 – 15/12), iklan di media sosial (Platform META) untuk  kampanye tiap paslon telah mencapai biaya ratusan juta. </a:t>
          </a:r>
        </a:p>
      </dsp:txBody>
      <dsp:txXfrm>
        <a:off x="1194359" y="16915"/>
        <a:ext cx="9367720" cy="1131265"/>
      </dsp:txXfrm>
    </dsp:sp>
    <dsp:sp modelId="{074CC3E1-05A3-4282-A848-F3880E32A5F4}">
      <dsp:nvSpPr>
        <dsp:cNvPr id="0" name=""/>
        <dsp:cNvSpPr/>
      </dsp:nvSpPr>
      <dsp:spPr>
        <a:xfrm>
          <a:off x="-92180" y="1430998"/>
          <a:ext cx="10676888" cy="2337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2535E-CE5D-4025-804B-C8B52E64741F}">
      <dsp:nvSpPr>
        <dsp:cNvPr id="0" name=""/>
        <dsp:cNvSpPr/>
      </dsp:nvSpPr>
      <dsp:spPr>
        <a:xfrm>
          <a:off x="229955" y="2288769"/>
          <a:ext cx="622196" cy="6221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61FE6-B806-4FEC-BE1A-23B68916AD7B}">
      <dsp:nvSpPr>
        <dsp:cNvPr id="0" name=""/>
        <dsp:cNvSpPr/>
      </dsp:nvSpPr>
      <dsp:spPr>
        <a:xfrm>
          <a:off x="1194359" y="2034234"/>
          <a:ext cx="4804599" cy="113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26" tIns="119726" rIns="119726" bIns="119726" numCol="1" spcCol="1270" anchor="ctr" anchorCtr="0">
          <a:noAutofit/>
        </a:bodyPr>
        <a:lstStyle/>
        <a:p>
          <a:pPr marL="0" lvl="0" indent="0" algn="l" defTabSz="622300">
            <a:lnSpc>
              <a:spcPct val="100000"/>
            </a:lnSpc>
            <a:spcBef>
              <a:spcPct val="0"/>
            </a:spcBef>
            <a:spcAft>
              <a:spcPct val="35000"/>
            </a:spcAft>
            <a:buNone/>
          </a:pPr>
          <a:r>
            <a:rPr lang="en-US" sz="1400" kern="1200" dirty="0" err="1"/>
            <a:t>Temuan</a:t>
          </a:r>
          <a:r>
            <a:rPr lang="en-US" sz="1400" kern="1200" dirty="0"/>
            <a:t> II: </a:t>
          </a:r>
          <a:r>
            <a:rPr lang="en-US" sz="1400" kern="1200" dirty="0" err="1"/>
            <a:t>akun</a:t>
          </a:r>
          <a:r>
            <a:rPr lang="en-US" sz="1400" kern="1200" dirty="0"/>
            <a:t> </a:t>
          </a:r>
          <a:r>
            <a:rPr lang="en-US" sz="1400" kern="1200" dirty="0" err="1"/>
            <a:t>pengiklan</a:t>
          </a:r>
          <a:r>
            <a:rPr lang="en-US" sz="1400" kern="1200" dirty="0"/>
            <a:t> (disclaimer) </a:t>
          </a:r>
          <a:r>
            <a:rPr lang="en-US" sz="1400" kern="1200" dirty="0" err="1"/>
            <a:t>dalam</a:t>
          </a:r>
          <a:r>
            <a:rPr lang="en-US" sz="1400" kern="1200" dirty="0"/>
            <a:t> </a:t>
          </a:r>
          <a:r>
            <a:rPr lang="en-US" sz="1400" kern="1200" dirty="0" err="1"/>
            <a:t>tiap</a:t>
          </a:r>
          <a:r>
            <a:rPr lang="en-US" sz="1400" kern="1200" dirty="0"/>
            <a:t> </a:t>
          </a:r>
          <a:r>
            <a:rPr lang="en-US" sz="1400" kern="1200" dirty="0" err="1"/>
            <a:t>iklan</a:t>
          </a:r>
          <a:r>
            <a:rPr lang="en-US" sz="1400" kern="1200" dirty="0"/>
            <a:t> </a:t>
          </a:r>
          <a:r>
            <a:rPr lang="en-US" sz="1400" kern="1200" dirty="0" err="1"/>
            <a:t>kampanye</a:t>
          </a:r>
          <a:r>
            <a:rPr lang="en-US" sz="1400" kern="1200" dirty="0"/>
            <a:t> </a:t>
          </a:r>
          <a:r>
            <a:rPr lang="en-US" sz="1400" kern="1200" dirty="0" err="1"/>
            <a:t>mayroitas</a:t>
          </a:r>
          <a:r>
            <a:rPr lang="en-US" sz="1400" kern="1200" dirty="0"/>
            <a:t> </a:t>
          </a:r>
          <a:r>
            <a:rPr lang="en-US" sz="1400" kern="1200" dirty="0" err="1"/>
            <a:t>berasal</a:t>
          </a:r>
          <a:r>
            <a:rPr lang="en-US" sz="1400" kern="1200" dirty="0"/>
            <a:t> </a:t>
          </a:r>
          <a:r>
            <a:rPr lang="en-US" sz="1400" kern="1200" dirty="0" err="1"/>
            <a:t>dari</a:t>
          </a:r>
          <a:r>
            <a:rPr lang="en-US" sz="1400" kern="1200" dirty="0"/>
            <a:t> </a:t>
          </a:r>
          <a:r>
            <a:rPr lang="en-US" sz="1400" kern="1200" dirty="0" err="1"/>
            <a:t>akun</a:t>
          </a:r>
          <a:r>
            <a:rPr lang="en-US" sz="1400" kern="1200" dirty="0"/>
            <a:t> </a:t>
          </a:r>
          <a:r>
            <a:rPr lang="en-US" sz="1400" kern="1200" dirty="0" err="1"/>
            <a:t>relawan</a:t>
          </a:r>
          <a:r>
            <a:rPr lang="en-US" sz="1400" kern="1200" dirty="0"/>
            <a:t> </a:t>
          </a:r>
          <a:r>
            <a:rPr lang="en-US" sz="1400" kern="1200" dirty="0" err="1"/>
            <a:t>atau</a:t>
          </a:r>
          <a:r>
            <a:rPr lang="en-US" sz="1400" kern="1200" dirty="0"/>
            <a:t> </a:t>
          </a:r>
          <a:r>
            <a:rPr lang="en-US" sz="1400" kern="1200" dirty="0" err="1"/>
            <a:t>pendukung</a:t>
          </a:r>
          <a:r>
            <a:rPr lang="en-US" sz="1400" kern="1200" dirty="0"/>
            <a:t>. </a:t>
          </a:r>
          <a:r>
            <a:rPr lang="en-US" sz="1400" kern="1200" dirty="0" err="1"/>
            <a:t>Ini</a:t>
          </a:r>
          <a:r>
            <a:rPr lang="en-US" sz="1400" kern="1200" dirty="0"/>
            <a:t> </a:t>
          </a:r>
          <a:r>
            <a:rPr lang="en-US" sz="1400" kern="1200" dirty="0" err="1"/>
            <a:t>jadi</a:t>
          </a:r>
          <a:r>
            <a:rPr lang="en-US" sz="1400" kern="1200" dirty="0"/>
            <a:t> salah </a:t>
          </a:r>
          <a:r>
            <a:rPr lang="en-US" sz="1400" kern="1200" dirty="0" err="1"/>
            <a:t>satu</a:t>
          </a:r>
          <a:r>
            <a:rPr lang="en-US" sz="1400" kern="1200" dirty="0"/>
            <a:t> </a:t>
          </a:r>
          <a:r>
            <a:rPr lang="en-US" sz="1400" kern="1200" dirty="0" err="1"/>
            <a:t>penyebab</a:t>
          </a:r>
          <a:r>
            <a:rPr lang="en-US" sz="1400" kern="1200" dirty="0"/>
            <a:t> </a:t>
          </a:r>
          <a:r>
            <a:rPr lang="en-US" sz="1400" kern="1200" dirty="0" err="1"/>
            <a:t>mengapa</a:t>
          </a:r>
          <a:r>
            <a:rPr lang="en-US" sz="1400" kern="1200" dirty="0"/>
            <a:t> </a:t>
          </a:r>
          <a:r>
            <a:rPr lang="en-US" sz="1400" kern="1200" dirty="0" err="1"/>
            <a:t>biaya</a:t>
          </a:r>
          <a:r>
            <a:rPr lang="en-US" sz="1400" kern="1200" dirty="0"/>
            <a:t> </a:t>
          </a:r>
          <a:r>
            <a:rPr lang="en-US" sz="1400" kern="1200" dirty="0" err="1"/>
            <a:t>iklan</a:t>
          </a:r>
          <a:r>
            <a:rPr lang="en-US" sz="1400" kern="1200" dirty="0"/>
            <a:t> di </a:t>
          </a:r>
          <a:r>
            <a:rPr lang="en-US" sz="1400" kern="1200" dirty="0" err="1"/>
            <a:t>medsos</a:t>
          </a:r>
          <a:r>
            <a:rPr lang="en-US" sz="1400" kern="1200" dirty="0"/>
            <a:t> </a:t>
          </a:r>
          <a:r>
            <a:rPr lang="en-US" sz="1400" kern="1200" dirty="0" err="1"/>
            <a:t>tidak</a:t>
          </a:r>
          <a:r>
            <a:rPr lang="en-US" sz="1400" kern="1200" dirty="0"/>
            <a:t> </a:t>
          </a:r>
          <a:r>
            <a:rPr lang="en-US" sz="1400" kern="1200" dirty="0" err="1"/>
            <a:t>tampak</a:t>
          </a:r>
          <a:r>
            <a:rPr lang="en-US" sz="1400" kern="1200" dirty="0"/>
            <a:t> di LADK </a:t>
          </a:r>
          <a:r>
            <a:rPr lang="en-US" sz="1400" kern="1200" dirty="0" err="1"/>
            <a:t>Paslon</a:t>
          </a:r>
          <a:r>
            <a:rPr lang="en-US" sz="1400" kern="1200" dirty="0"/>
            <a:t>. </a:t>
          </a:r>
          <a:r>
            <a:rPr lang="en-US" sz="1400" kern="1200" dirty="0" err="1"/>
            <a:t>Idealnya</a:t>
          </a:r>
          <a:r>
            <a:rPr lang="en-US" sz="1400" kern="1200" dirty="0"/>
            <a:t>: </a:t>
          </a:r>
        </a:p>
      </dsp:txBody>
      <dsp:txXfrm>
        <a:off x="1194359" y="2034234"/>
        <a:ext cx="4804599" cy="1131265"/>
      </dsp:txXfrm>
    </dsp:sp>
    <dsp:sp modelId="{AA74D5E2-8EBF-4C04-B4FF-8B9F6A2844AC}">
      <dsp:nvSpPr>
        <dsp:cNvPr id="0" name=""/>
        <dsp:cNvSpPr/>
      </dsp:nvSpPr>
      <dsp:spPr>
        <a:xfrm>
          <a:off x="5771898" y="1783042"/>
          <a:ext cx="5017242" cy="1633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26" tIns="119726" rIns="119726" bIns="119726" numCol="1" spcCol="1270" anchor="ctr" anchorCtr="0">
          <a:noAutofit/>
        </a:bodyPr>
        <a:lstStyle/>
        <a:p>
          <a:pPr marL="0" lvl="0" indent="0" algn="l" defTabSz="533400">
            <a:lnSpc>
              <a:spcPct val="100000"/>
            </a:lnSpc>
            <a:spcBef>
              <a:spcPct val="0"/>
            </a:spcBef>
            <a:spcAft>
              <a:spcPct val="35000"/>
            </a:spcAft>
            <a:buFont typeface="Arial" panose="020B0604020202020204" pitchFamily="34" charset="0"/>
            <a:buNone/>
          </a:pPr>
          <a:r>
            <a:rPr lang="en-US" sz="1200" kern="1200" dirty="0"/>
            <a:t>Jika </a:t>
          </a:r>
          <a:r>
            <a:rPr lang="en-US" sz="1200" kern="1200" dirty="0" err="1"/>
            <a:t>iklan</a:t>
          </a:r>
          <a:r>
            <a:rPr lang="en-US" sz="1200" kern="1200" dirty="0"/>
            <a:t> di media </a:t>
          </a:r>
          <a:r>
            <a:rPr lang="en-US" sz="1200" kern="1200" dirty="0" err="1"/>
            <a:t>sosial</a:t>
          </a:r>
          <a:r>
            <a:rPr lang="en-US" sz="1200" kern="1200" dirty="0"/>
            <a:t> </a:t>
          </a:r>
          <a:r>
            <a:rPr lang="en-US" sz="1200" kern="1200" dirty="0" err="1"/>
            <a:t>tersebut</a:t>
          </a:r>
          <a:r>
            <a:rPr lang="en-US" sz="1200" kern="1200" dirty="0"/>
            <a:t> </a:t>
          </a:r>
          <a:r>
            <a:rPr lang="en-US" sz="1200" kern="1200" dirty="0" err="1"/>
            <a:t>murni</a:t>
          </a:r>
          <a:r>
            <a:rPr lang="en-US" sz="1200" kern="1200" dirty="0"/>
            <a:t> </a:t>
          </a:r>
          <a:r>
            <a:rPr lang="en-US" sz="1200" kern="1200" dirty="0" err="1"/>
            <a:t>atau</a:t>
          </a:r>
          <a:r>
            <a:rPr lang="en-US" sz="1200" kern="1200" dirty="0"/>
            <a:t> </a:t>
          </a:r>
          <a:r>
            <a:rPr lang="en-US" sz="1200" kern="1200" dirty="0" err="1"/>
            <a:t>organis</a:t>
          </a:r>
          <a:r>
            <a:rPr lang="en-US" sz="1200" kern="1200" dirty="0"/>
            <a:t> </a:t>
          </a:r>
          <a:r>
            <a:rPr lang="en-US" sz="1200" kern="1200" dirty="0" err="1"/>
            <a:t>dari</a:t>
          </a:r>
          <a:r>
            <a:rPr lang="en-US" sz="1200" kern="1200" dirty="0"/>
            <a:t> </a:t>
          </a:r>
          <a:r>
            <a:rPr lang="en-US" sz="1200" kern="1200" dirty="0" err="1"/>
            <a:t>inisiatif</a:t>
          </a:r>
          <a:r>
            <a:rPr lang="en-US" sz="1200" kern="1200" dirty="0"/>
            <a:t> </a:t>
          </a:r>
          <a:r>
            <a:rPr lang="en-US" sz="1200" kern="1200" dirty="0" err="1"/>
            <a:t>pendukun</a:t>
          </a:r>
          <a:r>
            <a:rPr lang="en-US" sz="1200" kern="1200" dirty="0"/>
            <a:t>/</a:t>
          </a:r>
          <a:r>
            <a:rPr lang="en-US" sz="1200" kern="1200" dirty="0" err="1"/>
            <a:t>relawan</a:t>
          </a:r>
          <a:r>
            <a:rPr lang="en-US" sz="1200" kern="1200" dirty="0"/>
            <a:t> </a:t>
          </a:r>
          <a:r>
            <a:rPr lang="en-US" sz="1200" kern="1200" dirty="0" err="1"/>
            <a:t>seharusnya</a:t>
          </a:r>
          <a:r>
            <a:rPr lang="en-US" sz="1200" kern="1200" dirty="0"/>
            <a:t> </a:t>
          </a:r>
          <a:r>
            <a:rPr lang="en-US" sz="1200" kern="1200" dirty="0" err="1"/>
            <a:t>dimasukan</a:t>
          </a:r>
          <a:r>
            <a:rPr lang="en-US" sz="1200" kern="1200" dirty="0"/>
            <a:t> </a:t>
          </a:r>
          <a:r>
            <a:rPr lang="en-US" sz="1200" kern="1200" dirty="0" err="1"/>
            <a:t>dalam</a:t>
          </a:r>
          <a:r>
            <a:rPr lang="en-US" sz="1200" kern="1200" dirty="0"/>
            <a:t> </a:t>
          </a:r>
          <a:r>
            <a:rPr lang="en-US" sz="1200" kern="1200" dirty="0" err="1"/>
            <a:t>kategori</a:t>
          </a:r>
          <a:r>
            <a:rPr lang="en-US" sz="1200" kern="1200" dirty="0"/>
            <a:t> </a:t>
          </a:r>
          <a:r>
            <a:rPr lang="en-US" sz="1200" kern="1200" dirty="0" err="1"/>
            <a:t>sumbangan</a:t>
          </a:r>
          <a:r>
            <a:rPr lang="en-US" sz="1200" kern="1200" dirty="0"/>
            <a:t> dana </a:t>
          </a:r>
          <a:r>
            <a:rPr lang="en-US" sz="1200" kern="1200" dirty="0" err="1"/>
            <a:t>kampanye</a:t>
          </a:r>
          <a:r>
            <a:rPr lang="en-US" sz="1200" kern="1200" dirty="0"/>
            <a:t> </a:t>
          </a:r>
          <a:r>
            <a:rPr lang="en-US" sz="1200" kern="1200" dirty="0" err="1"/>
            <a:t>dalam</a:t>
          </a:r>
          <a:r>
            <a:rPr lang="en-US" sz="1200" kern="1200" dirty="0"/>
            <a:t> </a:t>
          </a:r>
          <a:r>
            <a:rPr lang="en-US" sz="1200" kern="1200" dirty="0" err="1"/>
            <a:t>bentuk</a:t>
          </a:r>
          <a:r>
            <a:rPr lang="en-US" sz="1200" kern="1200" dirty="0"/>
            <a:t> </a:t>
          </a:r>
          <a:r>
            <a:rPr lang="en-US" sz="1200" kern="1200" dirty="0" err="1"/>
            <a:t>barang</a:t>
          </a:r>
          <a:r>
            <a:rPr lang="en-US" sz="1200" kern="1200" dirty="0"/>
            <a:t> yang </a:t>
          </a:r>
          <a:r>
            <a:rPr lang="en-US" sz="1200" kern="1200" dirty="0" err="1"/>
            <a:t>berasal</a:t>
          </a:r>
          <a:r>
            <a:rPr lang="en-US" sz="1200" kern="1200" dirty="0"/>
            <a:t> </a:t>
          </a:r>
          <a:r>
            <a:rPr lang="en-US" sz="1200" kern="1200" dirty="0" err="1"/>
            <a:t>dari</a:t>
          </a:r>
          <a:r>
            <a:rPr lang="en-US" sz="1200" kern="1200" dirty="0"/>
            <a:t> </a:t>
          </a:r>
          <a:r>
            <a:rPr lang="en-US" sz="1200" kern="1200" dirty="0" err="1"/>
            <a:t>pihak</a:t>
          </a:r>
          <a:r>
            <a:rPr lang="en-US" sz="1200" kern="1200" dirty="0"/>
            <a:t> lain: </a:t>
          </a:r>
          <a:r>
            <a:rPr lang="en-US" sz="1200" kern="1200" dirty="0" err="1"/>
            <a:t>perseorangan</a:t>
          </a:r>
          <a:r>
            <a:rPr lang="en-US" sz="1200" kern="1200" dirty="0"/>
            <a:t>, </a:t>
          </a:r>
          <a:r>
            <a:rPr lang="en-US" sz="1200" kern="1200" dirty="0" err="1"/>
            <a:t>kelompok</a:t>
          </a:r>
          <a:r>
            <a:rPr lang="en-US" sz="1200" kern="1200" dirty="0"/>
            <a:t>, </a:t>
          </a:r>
          <a:r>
            <a:rPr lang="en-US" sz="1200" kern="1200" dirty="0" err="1"/>
            <a:t>atau</a:t>
          </a:r>
          <a:r>
            <a:rPr lang="en-US" sz="1200" kern="1200" dirty="0"/>
            <a:t> badan </a:t>
          </a:r>
          <a:r>
            <a:rPr lang="en-US" sz="1200" kern="1200" dirty="0" err="1"/>
            <a:t>usaha</a:t>
          </a:r>
          <a:endParaRPr lang="en-US" sz="1200" kern="1200" dirty="0"/>
        </a:p>
        <a:p>
          <a:pPr marL="0" lvl="0" indent="0" algn="l" defTabSz="533400">
            <a:lnSpc>
              <a:spcPct val="100000"/>
            </a:lnSpc>
            <a:spcBef>
              <a:spcPct val="0"/>
            </a:spcBef>
            <a:spcAft>
              <a:spcPct val="35000"/>
            </a:spcAft>
            <a:buNone/>
          </a:pPr>
          <a:r>
            <a:rPr lang="en-US" sz="1200" kern="1200" dirty="0"/>
            <a:t>Jika </a:t>
          </a:r>
          <a:r>
            <a:rPr lang="en-US" sz="1200" kern="1200" dirty="0" err="1"/>
            <a:t>iklan</a:t>
          </a:r>
          <a:r>
            <a:rPr lang="en-US" sz="1200" kern="1200" dirty="0"/>
            <a:t> di media </a:t>
          </a:r>
          <a:r>
            <a:rPr lang="en-US" sz="1200" kern="1200" dirty="0" err="1"/>
            <a:t>sosial</a:t>
          </a:r>
          <a:r>
            <a:rPr lang="en-US" sz="1200" kern="1200" dirty="0"/>
            <a:t> </a:t>
          </a:r>
          <a:r>
            <a:rPr lang="en-US" sz="1200" kern="1200" dirty="0" err="1"/>
            <a:t>tersebut</a:t>
          </a:r>
          <a:r>
            <a:rPr lang="en-US" sz="1200" kern="1200" dirty="0"/>
            <a:t> </a:t>
          </a:r>
          <a:r>
            <a:rPr lang="en-US" sz="1200" kern="1200" dirty="0" err="1"/>
            <a:t>sumber</a:t>
          </a:r>
          <a:r>
            <a:rPr lang="en-US" sz="1200" kern="1200" dirty="0"/>
            <a:t> </a:t>
          </a:r>
          <a:r>
            <a:rPr lang="en-US" sz="1200" kern="1200" dirty="0" err="1"/>
            <a:t>pendanaannya</a:t>
          </a:r>
          <a:r>
            <a:rPr lang="en-US" sz="1200" kern="1200" dirty="0"/>
            <a:t> </a:t>
          </a:r>
          <a:r>
            <a:rPr lang="en-US" sz="1200" kern="1200" dirty="0" err="1"/>
            <a:t>berasal</a:t>
          </a:r>
          <a:r>
            <a:rPr lang="en-US" sz="1200" kern="1200" dirty="0"/>
            <a:t> </a:t>
          </a:r>
          <a:r>
            <a:rPr lang="en-US" sz="1200" kern="1200" dirty="0" err="1"/>
            <a:t>dari</a:t>
          </a:r>
          <a:r>
            <a:rPr lang="en-US" sz="1200" kern="1200" dirty="0"/>
            <a:t> </a:t>
          </a:r>
          <a:r>
            <a:rPr lang="en-US" sz="1200" kern="1200" dirty="0" err="1"/>
            <a:t>pasangan</a:t>
          </a:r>
          <a:r>
            <a:rPr lang="en-US" sz="1200" kern="1200" dirty="0"/>
            <a:t> </a:t>
          </a:r>
          <a:r>
            <a:rPr lang="en-US" sz="1200" kern="1200" dirty="0" err="1"/>
            <a:t>calon</a:t>
          </a:r>
          <a:r>
            <a:rPr lang="en-US" sz="1200" kern="1200" dirty="0"/>
            <a:t>, </a:t>
          </a:r>
          <a:r>
            <a:rPr lang="en-US" sz="1200" kern="1200" dirty="0" err="1"/>
            <a:t>partai</a:t>
          </a:r>
          <a:r>
            <a:rPr lang="en-US" sz="1200" kern="1200" dirty="0"/>
            <a:t> </a:t>
          </a:r>
          <a:r>
            <a:rPr lang="en-US" sz="1200" kern="1200" dirty="0" err="1"/>
            <a:t>politik</a:t>
          </a:r>
          <a:r>
            <a:rPr lang="en-US" sz="1200" kern="1200" dirty="0"/>
            <a:t> </a:t>
          </a:r>
          <a:r>
            <a:rPr lang="en-US" sz="1200" kern="1200" dirty="0" err="1"/>
            <a:t>atau</a:t>
          </a:r>
          <a:r>
            <a:rPr lang="en-US" sz="1200" kern="1200" dirty="0"/>
            <a:t> </a:t>
          </a:r>
          <a:r>
            <a:rPr lang="en-US" sz="1200" kern="1200" dirty="0" err="1"/>
            <a:t>gabungan</a:t>
          </a:r>
          <a:r>
            <a:rPr lang="en-US" sz="1200" kern="1200" dirty="0"/>
            <a:t> </a:t>
          </a:r>
          <a:r>
            <a:rPr lang="en-US" sz="1200" kern="1200" dirty="0" err="1"/>
            <a:t>partai</a:t>
          </a:r>
          <a:r>
            <a:rPr lang="en-US" sz="1200" kern="1200" dirty="0"/>
            <a:t> </a:t>
          </a:r>
          <a:r>
            <a:rPr lang="en-US" sz="1200" kern="1200" dirty="0" err="1"/>
            <a:t>politik</a:t>
          </a:r>
          <a:r>
            <a:rPr lang="en-US" sz="1200" kern="1200" dirty="0"/>
            <a:t>, </a:t>
          </a:r>
          <a:r>
            <a:rPr lang="en-US" sz="1200" kern="1200" dirty="0" err="1"/>
            <a:t>maka</a:t>
          </a:r>
          <a:r>
            <a:rPr lang="en-US" sz="1200" kern="1200" dirty="0"/>
            <a:t> </a:t>
          </a:r>
          <a:r>
            <a:rPr lang="en-US" sz="1200" kern="1200" dirty="0" err="1"/>
            <a:t>perlu</a:t>
          </a:r>
          <a:r>
            <a:rPr lang="en-US" sz="1200" kern="1200" dirty="0"/>
            <a:t> </a:t>
          </a:r>
          <a:r>
            <a:rPr lang="en-US" sz="1200" kern="1200" dirty="0" err="1"/>
            <a:t>tercermin</a:t>
          </a:r>
          <a:r>
            <a:rPr lang="en-US" sz="1200" kern="1200" dirty="0"/>
            <a:t> </a:t>
          </a:r>
          <a:r>
            <a:rPr lang="en-US" sz="1200" kern="1200" dirty="0" err="1"/>
            <a:t>sumbangan</a:t>
          </a:r>
          <a:r>
            <a:rPr lang="en-US" sz="1200" kern="1200" dirty="0"/>
            <a:t> </a:t>
          </a:r>
          <a:r>
            <a:rPr lang="en-US" sz="1200" kern="1200" dirty="0" err="1"/>
            <a:t>dalam</a:t>
          </a:r>
          <a:r>
            <a:rPr lang="en-US" sz="1200" kern="1200" dirty="0"/>
            <a:t> </a:t>
          </a:r>
          <a:r>
            <a:rPr lang="en-US" sz="1200" kern="1200" dirty="0" err="1"/>
            <a:t>bentuk</a:t>
          </a:r>
          <a:r>
            <a:rPr lang="en-US" sz="1200" kern="1200" dirty="0"/>
            <a:t> </a:t>
          </a:r>
          <a:r>
            <a:rPr lang="en-US" sz="1200" kern="1200" dirty="0" err="1"/>
            <a:t>barang</a:t>
          </a:r>
          <a:r>
            <a:rPr lang="en-US" sz="1200" kern="1200" dirty="0"/>
            <a:t> yang </a:t>
          </a:r>
          <a:r>
            <a:rPr lang="en-US" sz="1200" kern="1200" dirty="0" err="1"/>
            <a:t>sumber</a:t>
          </a:r>
          <a:r>
            <a:rPr lang="en-US" sz="1200" kern="1200" dirty="0"/>
            <a:t> </a:t>
          </a:r>
          <a:r>
            <a:rPr lang="en-US" sz="1200" kern="1200" dirty="0" err="1"/>
            <a:t>pendanaannya</a:t>
          </a:r>
          <a:r>
            <a:rPr lang="en-US" sz="1200" kern="1200" dirty="0"/>
            <a:t> </a:t>
          </a:r>
          <a:r>
            <a:rPr lang="en-US" sz="1200" kern="1200" dirty="0" err="1"/>
            <a:t>berasal</a:t>
          </a:r>
          <a:r>
            <a:rPr lang="en-US" sz="1200" kern="1200" dirty="0"/>
            <a:t> </a:t>
          </a:r>
          <a:r>
            <a:rPr lang="en-US" sz="1200" kern="1200" dirty="0" err="1"/>
            <a:t>dari</a:t>
          </a:r>
          <a:r>
            <a:rPr lang="en-US" sz="1200" kern="1200" dirty="0"/>
            <a:t> </a:t>
          </a:r>
          <a:r>
            <a:rPr lang="en-US" sz="1200" kern="1200" dirty="0" err="1"/>
            <a:t>pasangan</a:t>
          </a:r>
          <a:r>
            <a:rPr lang="en-US" sz="1200" kern="1200" dirty="0"/>
            <a:t> </a:t>
          </a:r>
          <a:r>
            <a:rPr lang="en-US" sz="1200" kern="1200" dirty="0" err="1"/>
            <a:t>calon</a:t>
          </a:r>
          <a:r>
            <a:rPr lang="en-US" sz="1200" kern="1200" dirty="0"/>
            <a:t>, </a:t>
          </a:r>
          <a:r>
            <a:rPr lang="en-US" sz="1200" kern="1200" dirty="0" err="1"/>
            <a:t>partai</a:t>
          </a:r>
          <a:r>
            <a:rPr lang="en-US" sz="1200" kern="1200" dirty="0"/>
            <a:t> </a:t>
          </a:r>
          <a:r>
            <a:rPr lang="en-US" sz="1200" kern="1200" dirty="0" err="1"/>
            <a:t>politik</a:t>
          </a:r>
          <a:r>
            <a:rPr lang="en-US" sz="1200" kern="1200" dirty="0"/>
            <a:t> </a:t>
          </a:r>
          <a:r>
            <a:rPr lang="en-US" sz="1200" kern="1200" dirty="0" err="1"/>
            <a:t>atau</a:t>
          </a:r>
          <a:r>
            <a:rPr lang="en-US" sz="1200" kern="1200" dirty="0"/>
            <a:t> </a:t>
          </a:r>
          <a:r>
            <a:rPr lang="en-US" sz="1200" kern="1200" dirty="0" err="1"/>
            <a:t>gabungan</a:t>
          </a:r>
          <a:r>
            <a:rPr lang="en-US" sz="1200" kern="1200" dirty="0"/>
            <a:t> </a:t>
          </a:r>
          <a:r>
            <a:rPr lang="en-US" sz="1200" kern="1200" dirty="0" err="1"/>
            <a:t>partai</a:t>
          </a:r>
          <a:r>
            <a:rPr lang="en-US" sz="1200" kern="1200" dirty="0"/>
            <a:t> </a:t>
          </a:r>
          <a:r>
            <a:rPr lang="en-US" sz="1200" kern="1200" dirty="0" err="1"/>
            <a:t>politik</a:t>
          </a:r>
          <a:endParaRPr lang="en-US" sz="1200" kern="1200" dirty="0"/>
        </a:p>
      </dsp:txBody>
      <dsp:txXfrm>
        <a:off x="5771898" y="1783042"/>
        <a:ext cx="5017242" cy="1633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0B231-EAF1-A545-97B4-12EFE2F98474}">
      <dsp:nvSpPr>
        <dsp:cNvPr id="0" name=""/>
        <dsp:cNvSpPr/>
      </dsp:nvSpPr>
      <dsp:spPr>
        <a:xfrm>
          <a:off x="0" y="16429"/>
          <a:ext cx="10803724"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0" i="0" kern="1200"/>
            <a:t>KPU harus membuka informasi LADK yang riil dan terperinci agar pengawasan dana kampanye oleh Bawaslu dan masyarakat dapat lebih mudah untuk dilakukan;</a:t>
          </a:r>
          <a:endParaRPr lang="en-US" sz="1500" kern="1200"/>
        </a:p>
      </dsp:txBody>
      <dsp:txXfrm>
        <a:off x="40962" y="57391"/>
        <a:ext cx="10721800" cy="757185"/>
      </dsp:txXfrm>
    </dsp:sp>
    <dsp:sp modelId="{0C4E761E-E2B1-9547-9B85-0F2120207456}">
      <dsp:nvSpPr>
        <dsp:cNvPr id="0" name=""/>
        <dsp:cNvSpPr/>
      </dsp:nvSpPr>
      <dsp:spPr>
        <a:xfrm>
          <a:off x="0" y="898738"/>
          <a:ext cx="10803724"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kern="1200"/>
            <a:t>KPU perlu memberikan keterangan dan penjelasan waktu terhadap data dana kampanye yang ditampilkan dalam halaman website SIKADEKA untuk mengetahui apakah yang disampaikan berdasarkan penerimaan dan pengeluaran real-time</a:t>
          </a:r>
          <a:endParaRPr lang="en-US" sz="1500" kern="1200"/>
        </a:p>
      </dsp:txBody>
      <dsp:txXfrm>
        <a:off x="40962" y="939700"/>
        <a:ext cx="10721800" cy="757185"/>
      </dsp:txXfrm>
    </dsp:sp>
    <dsp:sp modelId="{43DDB93E-5860-D543-BD2D-72AB61758ED2}">
      <dsp:nvSpPr>
        <dsp:cNvPr id="0" name=""/>
        <dsp:cNvSpPr/>
      </dsp:nvSpPr>
      <dsp:spPr>
        <a:xfrm>
          <a:off x="0" y="1781047"/>
          <a:ext cx="10803724"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0" i="0" kern="1200"/>
            <a:t>Penggunaan iklan kampanye di media harus diawasi secara ketat oleh Bawaslu. Keberadaan </a:t>
          </a:r>
          <a:r>
            <a:rPr lang="en-ID" sz="1500" b="0" i="1" kern="1200"/>
            <a:t>tools ad library</a:t>
          </a:r>
          <a:r>
            <a:rPr lang="en-ID" sz="1500" b="0" i="0" kern="1200"/>
            <a:t> Meta yang dapat diakses oleh publik perlu dimanfaatkan oleh Bawaslu untuk memantau dan melakukan verifikasi terhadap sumbangan dan pengeluaran dana kampanye yang dilaporkan oleh masing-masing calon kepada KPU;</a:t>
          </a:r>
          <a:endParaRPr lang="en-US" sz="1500" kern="1200"/>
        </a:p>
      </dsp:txBody>
      <dsp:txXfrm>
        <a:off x="40962" y="1822009"/>
        <a:ext cx="10721800" cy="757185"/>
      </dsp:txXfrm>
    </dsp:sp>
    <dsp:sp modelId="{64DEB57D-ED77-B34E-B1F6-1B448CE3F9DF}">
      <dsp:nvSpPr>
        <dsp:cNvPr id="0" name=""/>
        <dsp:cNvSpPr/>
      </dsp:nvSpPr>
      <dsp:spPr>
        <a:xfrm>
          <a:off x="0" y="2663357"/>
          <a:ext cx="10803724"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0" i="0" kern="1200"/>
            <a:t>Bawaslu perlu menelusuri lebih lanjut kebenaran laporan LADK yang disampaikan oleh ketiga pasangan Calon Presiden dan Calon Wakil Presiden. Hal ini penting agar pelaporan LADK tak bersifat formalitas administratif belaka tanpa mencerminkan kebenaran informasi mengenai sumber dukungan finansial yang menyokong pelaksanaan kampanye politik mereka.</a:t>
          </a:r>
          <a:endParaRPr lang="en-US" sz="1500" kern="1200"/>
        </a:p>
      </dsp:txBody>
      <dsp:txXfrm>
        <a:off x="40962" y="2704319"/>
        <a:ext cx="10721800" cy="757185"/>
      </dsp:txXfrm>
    </dsp:sp>
    <dsp:sp modelId="{A11FCAD0-EABB-4545-9E84-302BEF5ACF5B}">
      <dsp:nvSpPr>
        <dsp:cNvPr id="0" name=""/>
        <dsp:cNvSpPr/>
      </dsp:nvSpPr>
      <dsp:spPr>
        <a:xfrm>
          <a:off x="0" y="3545666"/>
          <a:ext cx="10803724"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D" sz="1500" b="0" i="0" kern="1200"/>
            <a:t>KPU dan Bawaslu perlu menindaklanjuti tem</a:t>
          </a:r>
          <a:r>
            <a:rPr lang="en-ID" sz="1500" kern="1200"/>
            <a:t>uan PPATK sesuai ketentuan UU 7/2017</a:t>
          </a:r>
          <a:endParaRPr lang="en-US" sz="1500" kern="1200"/>
        </a:p>
      </dsp:txBody>
      <dsp:txXfrm>
        <a:off x="40962" y="3586628"/>
        <a:ext cx="10721800" cy="7571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0B44C-077E-F240-8EAB-EF8E90FA4FCF}"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CD2EE-41C8-3C47-A9E2-77D04C5F64F6}" type="slidenum">
              <a:rPr lang="en-US" smtClean="0"/>
              <a:t>‹#›</a:t>
            </a:fld>
            <a:endParaRPr lang="en-US"/>
          </a:p>
        </p:txBody>
      </p:sp>
    </p:spTree>
    <p:extLst>
      <p:ext uri="{BB962C8B-B14F-4D97-AF65-F5344CB8AC3E}">
        <p14:creationId xmlns:p14="http://schemas.microsoft.com/office/powerpoint/2010/main" val="67043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Jelaskan</a:t>
            </a:r>
            <a:r>
              <a:rPr lang="en-US" dirty="0"/>
              <a:t> </a:t>
            </a:r>
            <a:r>
              <a:rPr lang="en-US" dirty="0" err="1"/>
              <a:t>sedikit</a:t>
            </a:r>
            <a:r>
              <a:rPr lang="en-US" dirty="0"/>
              <a:t> </a:t>
            </a:r>
            <a:r>
              <a:rPr lang="en-US" dirty="0" err="1"/>
              <a:t>terkait</a:t>
            </a:r>
            <a:r>
              <a:rPr lang="en-US" dirty="0"/>
              <a:t> </a:t>
            </a:r>
            <a:r>
              <a:rPr lang="en-US" dirty="0" err="1"/>
              <a:t>dua</a:t>
            </a:r>
            <a:r>
              <a:rPr lang="en-US" dirty="0"/>
              <a:t> training yang </a:t>
            </a:r>
            <a:r>
              <a:rPr lang="en-US" dirty="0" err="1"/>
              <a:t>dilakukan</a:t>
            </a:r>
            <a:r>
              <a:rPr lang="en-US" dirty="0"/>
              <a:t> </a:t>
            </a:r>
            <a:r>
              <a:rPr lang="en-US" dirty="0" err="1"/>
              <a:t>Perludem</a:t>
            </a:r>
            <a:r>
              <a:rPr lang="en-US" dirty="0"/>
              <a:t>:</a:t>
            </a:r>
          </a:p>
          <a:p>
            <a:endParaRPr lang="en-US" dirty="0"/>
          </a:p>
          <a:p>
            <a:pPr marL="228600" indent="-228600">
              <a:buAutoNum type="arabicPeriod"/>
            </a:pPr>
            <a:r>
              <a:rPr lang="en-US" dirty="0"/>
              <a:t>Training </a:t>
            </a:r>
            <a:r>
              <a:rPr lang="en-US" dirty="0" err="1"/>
              <a:t>dengan</a:t>
            </a:r>
            <a:r>
              <a:rPr lang="en-US" dirty="0"/>
              <a:t> IRI </a:t>
            </a:r>
            <a:r>
              <a:rPr lang="en-US" dirty="0" err="1"/>
              <a:t>untuk</a:t>
            </a:r>
            <a:r>
              <a:rPr lang="en-US" dirty="0"/>
              <a:t> pemuda </a:t>
            </a:r>
            <a:r>
              <a:rPr lang="en-US" dirty="0" err="1"/>
              <a:t>anggota</a:t>
            </a:r>
            <a:r>
              <a:rPr lang="en-US" dirty="0"/>
              <a:t> </a:t>
            </a:r>
            <a:r>
              <a:rPr lang="en-US" dirty="0" err="1"/>
              <a:t>Partai</a:t>
            </a:r>
            <a:r>
              <a:rPr lang="en-US" dirty="0"/>
              <a:t> </a:t>
            </a:r>
            <a:r>
              <a:rPr lang="en-US" dirty="0" err="1"/>
              <a:t>Politik</a:t>
            </a:r>
            <a:r>
              <a:rPr lang="en-US" dirty="0"/>
              <a:t> </a:t>
            </a:r>
            <a:r>
              <a:rPr lang="en-US" dirty="0" err="1"/>
              <a:t>dari</a:t>
            </a:r>
            <a:r>
              <a:rPr lang="en-US" dirty="0"/>
              <a:t> </a:t>
            </a:r>
            <a:r>
              <a:rPr lang="en-US" dirty="0" err="1"/>
              <a:t>berbagai</a:t>
            </a:r>
            <a:r>
              <a:rPr lang="en-US" dirty="0"/>
              <a:t> </a:t>
            </a:r>
            <a:r>
              <a:rPr lang="en-US" dirty="0" err="1"/>
              <a:t>daerah</a:t>
            </a:r>
            <a:r>
              <a:rPr lang="en-US" dirty="0"/>
              <a:t> di Indonesia. </a:t>
            </a:r>
            <a:r>
              <a:rPr lang="en-US" dirty="0" err="1"/>
              <a:t>Mereka</a:t>
            </a:r>
            <a:r>
              <a:rPr lang="en-US" dirty="0"/>
              <a:t> </a:t>
            </a:r>
            <a:r>
              <a:rPr lang="en-US" dirty="0" err="1"/>
              <a:t>sekarang</a:t>
            </a:r>
            <a:r>
              <a:rPr lang="en-US" dirty="0"/>
              <a:t> </a:t>
            </a:r>
            <a:r>
              <a:rPr lang="en-US" dirty="0" err="1"/>
              <a:t>membuat</a:t>
            </a:r>
            <a:r>
              <a:rPr lang="en-US" dirty="0"/>
              <a:t> </a:t>
            </a:r>
            <a:r>
              <a:rPr lang="en-US" dirty="0" err="1"/>
              <a:t>perkumpulan</a:t>
            </a:r>
            <a:r>
              <a:rPr lang="en-US" dirty="0"/>
              <a:t> </a:t>
            </a:r>
            <a:r>
              <a:rPr lang="en-US" dirty="0" err="1"/>
              <a:t>untuk</a:t>
            </a:r>
            <a:r>
              <a:rPr lang="en-US" dirty="0"/>
              <a:t> </a:t>
            </a:r>
            <a:r>
              <a:rPr lang="en-US" dirty="0" err="1"/>
              <a:t>menguatkan</a:t>
            </a:r>
            <a:r>
              <a:rPr lang="en-US" dirty="0"/>
              <a:t> dan </a:t>
            </a:r>
            <a:r>
              <a:rPr lang="en-US" dirty="0" err="1"/>
              <a:t>menjaga</a:t>
            </a:r>
            <a:r>
              <a:rPr lang="en-US" dirty="0"/>
              <a:t> </a:t>
            </a:r>
            <a:r>
              <a:rPr lang="en-US" dirty="0" err="1"/>
              <a:t>semangat</a:t>
            </a:r>
            <a:r>
              <a:rPr lang="en-US" dirty="0"/>
              <a:t> </a:t>
            </a:r>
            <a:r>
              <a:rPr lang="en-US" dirty="0" err="1"/>
              <a:t>dalam</a:t>
            </a:r>
            <a:r>
              <a:rPr lang="en-US" dirty="0"/>
              <a:t> </a:t>
            </a:r>
            <a:r>
              <a:rPr lang="en-US" dirty="0" err="1"/>
              <a:t>menghadapi</a:t>
            </a:r>
            <a:r>
              <a:rPr lang="en-US" dirty="0"/>
              <a:t> </a:t>
            </a:r>
            <a:r>
              <a:rPr lang="en-US" dirty="0" err="1"/>
              <a:t>Pemilu</a:t>
            </a:r>
            <a:r>
              <a:rPr lang="en-US" dirty="0"/>
              <a:t> 2024 </a:t>
            </a:r>
            <a:r>
              <a:rPr lang="en-US" dirty="0" err="1"/>
              <a:t>mendatang</a:t>
            </a:r>
            <a:r>
              <a:rPr lang="en-US" dirty="0"/>
              <a:t>.</a:t>
            </a:r>
          </a:p>
          <a:p>
            <a:pPr marL="228600" indent="-228600">
              <a:buAutoNum type="arabicPeriod"/>
            </a:pPr>
            <a:r>
              <a:rPr lang="en-US" dirty="0"/>
              <a:t>Training </a:t>
            </a:r>
            <a:r>
              <a:rPr lang="en-US" dirty="0" err="1"/>
              <a:t>dengan</a:t>
            </a:r>
            <a:r>
              <a:rPr lang="en-US" dirty="0"/>
              <a:t> </a:t>
            </a:r>
            <a:r>
              <a:rPr lang="en-US" dirty="0" err="1"/>
              <a:t>Kelompok</a:t>
            </a:r>
            <a:r>
              <a:rPr lang="en-US" dirty="0"/>
              <a:t> </a:t>
            </a:r>
            <a:r>
              <a:rPr lang="en-US" dirty="0" err="1"/>
              <a:t>Marjinal</a:t>
            </a:r>
            <a:r>
              <a:rPr lang="en-US" dirty="0"/>
              <a:t> di Lombok: </a:t>
            </a:r>
            <a:r>
              <a:rPr lang="en-US" dirty="0" err="1"/>
              <a:t>diisi</a:t>
            </a:r>
            <a:r>
              <a:rPr lang="en-US" dirty="0"/>
              <a:t> oleh </a:t>
            </a:r>
            <a:r>
              <a:rPr lang="en-US" dirty="0" err="1"/>
              <a:t>beberapa</a:t>
            </a:r>
            <a:r>
              <a:rPr lang="en-US" dirty="0"/>
              <a:t> </a:t>
            </a:r>
            <a:r>
              <a:rPr lang="en-US" dirty="0" err="1"/>
              <a:t>kelompok</a:t>
            </a:r>
            <a:r>
              <a:rPr lang="en-US" dirty="0"/>
              <a:t> </a:t>
            </a:r>
            <a:r>
              <a:rPr lang="en-US" dirty="0" err="1"/>
              <a:t>seperti</a:t>
            </a:r>
            <a:r>
              <a:rPr lang="en-US" dirty="0"/>
              <a:t> Perempuan, Masyarakat </a:t>
            </a:r>
            <a:r>
              <a:rPr lang="en-US" dirty="0" err="1"/>
              <a:t>adat</a:t>
            </a:r>
            <a:r>
              <a:rPr lang="en-US" dirty="0"/>
              <a:t>, </a:t>
            </a:r>
            <a:r>
              <a:rPr lang="en-US" dirty="0" err="1"/>
              <a:t>disabilitas</a:t>
            </a:r>
            <a:r>
              <a:rPr lang="en-US" dirty="0"/>
              <a:t> dan Pemuda. Training </a:t>
            </a:r>
            <a:r>
              <a:rPr lang="en-US" dirty="0" err="1"/>
              <a:t>dilakukan</a:t>
            </a:r>
            <a:r>
              <a:rPr lang="en-US" dirty="0"/>
              <a:t> </a:t>
            </a:r>
            <a:r>
              <a:rPr lang="en-US" dirty="0" err="1"/>
              <a:t>dengan</a:t>
            </a:r>
            <a:r>
              <a:rPr lang="en-US" dirty="0"/>
              <a:t> </a:t>
            </a:r>
            <a:r>
              <a:rPr lang="en-US" dirty="0" err="1"/>
              <a:t>keyakinan</a:t>
            </a:r>
            <a:r>
              <a:rPr lang="en-US" dirty="0"/>
              <a:t> </a:t>
            </a:r>
            <a:r>
              <a:rPr lang="en-US" dirty="0" err="1"/>
              <a:t>bahwa</a:t>
            </a:r>
            <a:r>
              <a:rPr lang="en-US" dirty="0"/>
              <a:t> </a:t>
            </a:r>
            <a:r>
              <a:rPr lang="en-US" dirty="0" err="1"/>
              <a:t>kelompok</a:t>
            </a:r>
            <a:r>
              <a:rPr lang="en-US" dirty="0"/>
              <a:t> </a:t>
            </a:r>
            <a:r>
              <a:rPr lang="en-US" dirty="0" err="1"/>
              <a:t>rentan</a:t>
            </a:r>
            <a:r>
              <a:rPr lang="en-US" dirty="0"/>
              <a:t> </a:t>
            </a:r>
            <a:r>
              <a:rPr lang="en-US" dirty="0" err="1"/>
              <a:t>butuh</a:t>
            </a:r>
            <a:r>
              <a:rPr lang="en-US" dirty="0"/>
              <a:t> </a:t>
            </a:r>
            <a:r>
              <a:rPr lang="en-US" dirty="0" err="1"/>
              <a:t>keterwakilan</a:t>
            </a:r>
            <a:r>
              <a:rPr lang="en-US" dirty="0"/>
              <a:t> </a:t>
            </a:r>
            <a:r>
              <a:rPr lang="en-US" dirty="0" err="1"/>
              <a:t>politik</a:t>
            </a:r>
            <a:r>
              <a:rPr lang="en-US" dirty="0"/>
              <a:t> </a:t>
            </a:r>
            <a:r>
              <a:rPr lang="en-US" dirty="0" err="1"/>
              <a:t>untuk</a:t>
            </a:r>
            <a:r>
              <a:rPr lang="en-US" dirty="0"/>
              <a:t> </a:t>
            </a:r>
            <a:r>
              <a:rPr lang="en-US" dirty="0" err="1"/>
              <a:t>menjamin</a:t>
            </a:r>
            <a:r>
              <a:rPr lang="en-US" dirty="0"/>
              <a:t> </a:t>
            </a:r>
            <a:r>
              <a:rPr lang="en-US" dirty="0" err="1"/>
              <a:t>kepentingan-kepentingan</a:t>
            </a:r>
            <a:r>
              <a:rPr lang="en-US" dirty="0"/>
              <a:t> </a:t>
            </a:r>
            <a:r>
              <a:rPr lang="en-US" dirty="0" err="1"/>
              <a:t>tiap</a:t>
            </a:r>
            <a:r>
              <a:rPr lang="en-US" dirty="0"/>
              <a:t> </a:t>
            </a:r>
            <a:r>
              <a:rPr lang="en-US" dirty="0" err="1"/>
              <a:t>kelompok</a:t>
            </a:r>
            <a:r>
              <a:rPr lang="en-US" dirty="0"/>
              <a:t> yang </a:t>
            </a:r>
            <a:r>
              <a:rPr lang="en-US" dirty="0" err="1"/>
              <a:t>kerapkali</a:t>
            </a:r>
            <a:r>
              <a:rPr lang="en-US" dirty="0"/>
              <a:t> </a:t>
            </a:r>
            <a:r>
              <a:rPr lang="en-US" dirty="0" err="1"/>
              <a:t>terabaikan</a:t>
            </a:r>
            <a:r>
              <a:rPr lang="en-US" dirty="0"/>
              <a:t>.</a:t>
            </a:r>
          </a:p>
        </p:txBody>
      </p:sp>
      <p:sp>
        <p:nvSpPr>
          <p:cNvPr id="4" name="Slide Number Placeholder 3"/>
          <p:cNvSpPr>
            <a:spLocks noGrp="1"/>
          </p:cNvSpPr>
          <p:nvPr>
            <p:ph type="sldNum" sz="quarter" idx="5"/>
          </p:nvPr>
        </p:nvSpPr>
        <p:spPr/>
        <p:txBody>
          <a:bodyPr/>
          <a:lstStyle/>
          <a:p>
            <a:fld id="{0C0FD499-8F1F-2547-AF74-FAEC729D1B91}" type="slidenum">
              <a:rPr lang="en-US" smtClean="0"/>
              <a:t>1</a:t>
            </a:fld>
            <a:endParaRPr lang="en-US"/>
          </a:p>
        </p:txBody>
      </p:sp>
    </p:spTree>
    <p:extLst>
      <p:ext uri="{BB962C8B-B14F-4D97-AF65-F5344CB8AC3E}">
        <p14:creationId xmlns:p14="http://schemas.microsoft.com/office/powerpoint/2010/main" val="101916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21</a:t>
            </a:fld>
            <a:endParaRPr lang="en-US"/>
          </a:p>
        </p:txBody>
      </p:sp>
    </p:spTree>
    <p:extLst>
      <p:ext uri="{BB962C8B-B14F-4D97-AF65-F5344CB8AC3E}">
        <p14:creationId xmlns:p14="http://schemas.microsoft.com/office/powerpoint/2010/main" val="375844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2</a:t>
            </a:fld>
            <a:endParaRPr lang="en-US"/>
          </a:p>
        </p:txBody>
      </p:sp>
    </p:spTree>
    <p:extLst>
      <p:ext uri="{BB962C8B-B14F-4D97-AF65-F5344CB8AC3E}">
        <p14:creationId xmlns:p14="http://schemas.microsoft.com/office/powerpoint/2010/main" val="72255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6</a:t>
            </a:fld>
            <a:endParaRPr lang="en-US"/>
          </a:p>
        </p:txBody>
      </p:sp>
    </p:spTree>
    <p:extLst>
      <p:ext uri="{BB962C8B-B14F-4D97-AF65-F5344CB8AC3E}">
        <p14:creationId xmlns:p14="http://schemas.microsoft.com/office/powerpoint/2010/main" val="68576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13</a:t>
            </a:fld>
            <a:endParaRPr lang="en-US"/>
          </a:p>
        </p:txBody>
      </p:sp>
    </p:spTree>
    <p:extLst>
      <p:ext uri="{BB962C8B-B14F-4D97-AF65-F5344CB8AC3E}">
        <p14:creationId xmlns:p14="http://schemas.microsoft.com/office/powerpoint/2010/main" val="342017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14</a:t>
            </a:fld>
            <a:endParaRPr lang="en-US"/>
          </a:p>
        </p:txBody>
      </p:sp>
    </p:spTree>
    <p:extLst>
      <p:ext uri="{BB962C8B-B14F-4D97-AF65-F5344CB8AC3E}">
        <p14:creationId xmlns:p14="http://schemas.microsoft.com/office/powerpoint/2010/main" val="140348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15</a:t>
            </a:fld>
            <a:endParaRPr lang="en-US"/>
          </a:p>
        </p:txBody>
      </p:sp>
    </p:spTree>
    <p:extLst>
      <p:ext uri="{BB962C8B-B14F-4D97-AF65-F5344CB8AC3E}">
        <p14:creationId xmlns:p14="http://schemas.microsoft.com/office/powerpoint/2010/main" val="418361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16</a:t>
            </a:fld>
            <a:endParaRPr lang="en-US"/>
          </a:p>
        </p:txBody>
      </p:sp>
    </p:spTree>
    <p:extLst>
      <p:ext uri="{BB962C8B-B14F-4D97-AF65-F5344CB8AC3E}">
        <p14:creationId xmlns:p14="http://schemas.microsoft.com/office/powerpoint/2010/main" val="279611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17</a:t>
            </a:fld>
            <a:endParaRPr lang="en-US"/>
          </a:p>
        </p:txBody>
      </p:sp>
    </p:spTree>
    <p:extLst>
      <p:ext uri="{BB962C8B-B14F-4D97-AF65-F5344CB8AC3E}">
        <p14:creationId xmlns:p14="http://schemas.microsoft.com/office/powerpoint/2010/main" val="150895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keterwakilan</a:t>
            </a:r>
            <a:r>
              <a:rPr lang="en-US" dirty="0"/>
              <a:t> pemuda </a:t>
            </a:r>
            <a:r>
              <a:rPr lang="en-US" dirty="0" err="1"/>
              <a:t>menjadi</a:t>
            </a:r>
            <a:r>
              <a:rPr lang="en-US" dirty="0"/>
              <a:t> sangat </a:t>
            </a:r>
            <a:r>
              <a:rPr lang="en-US" dirty="0" err="1"/>
              <a:t>penting</a:t>
            </a:r>
            <a:r>
              <a:rPr lang="en-US" dirty="0"/>
              <a:t>, </a:t>
            </a:r>
            <a:r>
              <a:rPr lang="en-US" dirty="0" err="1"/>
              <a:t>terutama</a:t>
            </a:r>
            <a:r>
              <a:rPr lang="en-US" dirty="0"/>
              <a:t> </a:t>
            </a:r>
            <a:r>
              <a:rPr lang="en-US" dirty="0" err="1"/>
              <a:t>bila</a:t>
            </a:r>
            <a:r>
              <a:rPr lang="en-US" dirty="0"/>
              <a:t> </a:t>
            </a:r>
            <a:r>
              <a:rPr lang="en-US" dirty="0" err="1"/>
              <a:t>melihat</a:t>
            </a:r>
            <a:r>
              <a:rPr lang="en-US" dirty="0"/>
              <a:t> </a:t>
            </a:r>
            <a:r>
              <a:rPr lang="en-US" dirty="0" err="1"/>
              <a:t>realitas</a:t>
            </a:r>
            <a:r>
              <a:rPr lang="en-US" dirty="0"/>
              <a:t> pada </a:t>
            </a:r>
            <a:r>
              <a:rPr lang="en-US" dirty="0" err="1"/>
              <a:t>hasil</a:t>
            </a:r>
            <a:r>
              <a:rPr lang="en-US" dirty="0"/>
              <a:t> </a:t>
            </a:r>
            <a:r>
              <a:rPr lang="en-US" dirty="0" err="1"/>
              <a:t>pemilu</a:t>
            </a:r>
            <a:r>
              <a:rPr lang="en-US" dirty="0"/>
              <a:t> 2019 dan </a:t>
            </a:r>
            <a:r>
              <a:rPr lang="en-US" dirty="0" err="1"/>
              <a:t>penyelenggaraan</a:t>
            </a:r>
            <a:r>
              <a:rPr lang="en-US" dirty="0"/>
              <a:t> </a:t>
            </a:r>
            <a:r>
              <a:rPr lang="en-US" dirty="0" err="1"/>
              <a:t>pemilu</a:t>
            </a:r>
            <a:r>
              <a:rPr lang="en-US" dirty="0"/>
              <a:t> 2024 </a:t>
            </a:r>
            <a:r>
              <a:rPr lang="en-US" dirty="0" err="1"/>
              <a:t>mendatang</a:t>
            </a:r>
            <a:r>
              <a:rPr lang="en-US" dirty="0"/>
              <a:t>.</a:t>
            </a:r>
          </a:p>
          <a:p>
            <a:endParaRPr lang="en-US" dirty="0"/>
          </a:p>
          <a:p>
            <a:r>
              <a:rPr lang="en-US" dirty="0" err="1"/>
              <a:t>jelaskan</a:t>
            </a:r>
            <a:r>
              <a:rPr lang="en-US" dirty="0"/>
              <a:t> DPT dan </a:t>
            </a:r>
            <a:r>
              <a:rPr lang="en-US" dirty="0" err="1"/>
              <a:t>pemilih</a:t>
            </a:r>
            <a:r>
              <a:rPr lang="en-US" dirty="0"/>
              <a:t> pemuda</a:t>
            </a:r>
          </a:p>
          <a:p>
            <a:endParaRPr lang="en-US" dirty="0"/>
          </a:p>
          <a:p>
            <a:r>
              <a:rPr lang="en-US" dirty="0" err="1"/>
              <a:t>pemilih</a:t>
            </a:r>
            <a:r>
              <a:rPr lang="en-US" dirty="0"/>
              <a:t> pemuda (</a:t>
            </a:r>
            <a:r>
              <a:rPr lang="en-US" dirty="0" err="1"/>
              <a:t>proyeksi</a:t>
            </a:r>
            <a:r>
              <a:rPr lang="en-US" dirty="0"/>
              <a:t> CSIS dan </a:t>
            </a:r>
            <a:r>
              <a:rPr lang="en-US" dirty="0" err="1"/>
              <a:t>Bappenas</a:t>
            </a:r>
            <a:r>
              <a:rPr lang="en-US" dirty="0"/>
              <a:t>): </a:t>
            </a:r>
            <a:r>
              <a:rPr lang="en-US" dirty="0" err="1"/>
              <a:t>dihitung</a:t>
            </a:r>
            <a:r>
              <a:rPr lang="en-US" dirty="0"/>
              <a:t> </a:t>
            </a:r>
            <a:r>
              <a:rPr lang="en-US" dirty="0" err="1"/>
              <a:t>mulai</a:t>
            </a:r>
            <a:r>
              <a:rPr lang="en-US" dirty="0"/>
              <a:t> </a:t>
            </a:r>
            <a:r>
              <a:rPr lang="en-US" dirty="0" err="1"/>
              <a:t>usia</a:t>
            </a:r>
            <a:r>
              <a:rPr lang="en-US" dirty="0"/>
              <a:t> 17-39 </a:t>
            </a:r>
            <a:r>
              <a:rPr lang="en-US" dirty="0" err="1"/>
              <a:t>tahun</a:t>
            </a:r>
            <a:r>
              <a:rPr lang="en-US" dirty="0"/>
              <a:t> </a:t>
            </a:r>
          </a:p>
          <a:p>
            <a:endParaRPr lang="en-US" dirty="0"/>
          </a:p>
          <a:p>
            <a:r>
              <a:rPr lang="en-US" dirty="0" err="1"/>
              <a:t>penjelasan</a:t>
            </a:r>
            <a:r>
              <a:rPr lang="en-US" dirty="0"/>
              <a:t> </a:t>
            </a:r>
            <a:r>
              <a:rPr lang="en-US" dirty="0" err="1"/>
              <a:t>anggota</a:t>
            </a:r>
            <a:r>
              <a:rPr lang="en-US" dirty="0"/>
              <a:t> DPR RI </a:t>
            </a:r>
            <a:r>
              <a:rPr lang="en-US" dirty="0" err="1"/>
              <a:t>muda</a:t>
            </a:r>
            <a:r>
              <a:rPr lang="en-US" dirty="0"/>
              <a:t>: </a:t>
            </a:r>
            <a:r>
              <a:rPr lang="en-US" dirty="0" err="1"/>
              <a:t>banyak</a:t>
            </a:r>
            <a:r>
              <a:rPr lang="en-US" dirty="0"/>
              <a:t> yang </a:t>
            </a:r>
            <a:r>
              <a:rPr lang="en-US" dirty="0" err="1"/>
              <a:t>berpriviledge</a:t>
            </a:r>
            <a:endParaRPr lang="en-US" dirty="0"/>
          </a:p>
          <a:p>
            <a:endParaRPr lang="en-US" dirty="0"/>
          </a:p>
          <a:p>
            <a:r>
              <a:rPr lang="en-US" dirty="0" err="1"/>
              <a:t>keterwakilan</a:t>
            </a:r>
            <a:r>
              <a:rPr lang="en-US" dirty="0"/>
              <a:t> pemuda </a:t>
            </a:r>
            <a:r>
              <a:rPr lang="en-US" dirty="0" err="1"/>
              <a:t>tidak</a:t>
            </a:r>
            <a:r>
              <a:rPr lang="en-US" dirty="0"/>
              <a:t> </a:t>
            </a:r>
            <a:r>
              <a:rPr lang="en-US" dirty="0" err="1"/>
              <a:t>proporsional</a:t>
            </a:r>
            <a:r>
              <a:rPr lang="en-US" dirty="0"/>
              <a:t> dan </a:t>
            </a:r>
            <a:r>
              <a:rPr lang="en-US" dirty="0" err="1"/>
              <a:t>membuat</a:t>
            </a:r>
            <a:r>
              <a:rPr lang="en-US" dirty="0"/>
              <a:t> </a:t>
            </a:r>
            <a:r>
              <a:rPr lang="en-US" dirty="0" err="1"/>
              <a:t>isu</a:t>
            </a:r>
            <a:r>
              <a:rPr lang="en-US" dirty="0"/>
              <a:t> dan </a:t>
            </a:r>
            <a:r>
              <a:rPr lang="en-US" dirty="0" err="1"/>
              <a:t>kepentingan</a:t>
            </a:r>
            <a:r>
              <a:rPr lang="en-US" dirty="0"/>
              <a:t> </a:t>
            </a:r>
            <a:r>
              <a:rPr lang="en-US" dirty="0" err="1"/>
              <a:t>anak</a:t>
            </a:r>
            <a:r>
              <a:rPr lang="en-US" dirty="0"/>
              <a:t> </a:t>
            </a:r>
            <a:r>
              <a:rPr lang="en-US" dirty="0" err="1"/>
              <a:t>muda</a:t>
            </a:r>
            <a:r>
              <a:rPr lang="en-US" dirty="0"/>
              <a:t> </a:t>
            </a:r>
            <a:r>
              <a:rPr lang="en-US" dirty="0" err="1"/>
              <a:t>diabaikan</a:t>
            </a:r>
            <a:endParaRPr lang="en-US" dirty="0"/>
          </a:p>
          <a:p>
            <a:endParaRPr lang="en-US" dirty="0"/>
          </a:p>
        </p:txBody>
      </p:sp>
      <p:sp>
        <p:nvSpPr>
          <p:cNvPr id="4" name="Slide Number Placeholder 3"/>
          <p:cNvSpPr>
            <a:spLocks noGrp="1"/>
          </p:cNvSpPr>
          <p:nvPr>
            <p:ph type="sldNum" sz="quarter" idx="5"/>
          </p:nvPr>
        </p:nvSpPr>
        <p:spPr/>
        <p:txBody>
          <a:bodyPr/>
          <a:lstStyle/>
          <a:p>
            <a:fld id="{0C0FD499-8F1F-2547-AF74-FAEC729D1B91}" type="slidenum">
              <a:rPr lang="en-US" smtClean="0"/>
              <a:t>18</a:t>
            </a:fld>
            <a:endParaRPr lang="en-US"/>
          </a:p>
        </p:txBody>
      </p:sp>
    </p:spTree>
    <p:extLst>
      <p:ext uri="{BB962C8B-B14F-4D97-AF65-F5344CB8AC3E}">
        <p14:creationId xmlns:p14="http://schemas.microsoft.com/office/powerpoint/2010/main" val="420629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AF5C-BFB8-A359-E0AE-B70B0038E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15279-93AB-552B-776D-C2288635F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C44298-B5A5-0C0A-C79B-A38E9E68DA88}"/>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5" name="Footer Placeholder 4">
            <a:extLst>
              <a:ext uri="{FF2B5EF4-FFF2-40B4-BE49-F238E27FC236}">
                <a16:creationId xmlns:a16="http://schemas.microsoft.com/office/drawing/2014/main" id="{F8744922-DC9A-8AC2-5F70-170ECF169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B472D-A4F4-0CED-3746-2D8790E93A3C}"/>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214300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5DF9-5D60-B3BE-B4AD-A5198C65B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8ABF02-282C-62B6-404C-225493C7E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568D1-C900-ECBC-07E0-E806327D22B1}"/>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5" name="Footer Placeholder 4">
            <a:extLst>
              <a:ext uri="{FF2B5EF4-FFF2-40B4-BE49-F238E27FC236}">
                <a16:creationId xmlns:a16="http://schemas.microsoft.com/office/drawing/2014/main" id="{91E5E8B5-A256-36B8-3D8C-CE9C29837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B9563-6606-E4AF-103A-DDDB6869A4C9}"/>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87935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A94FC-1874-B975-44B5-D37ED7F791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388F7A-3563-EAA0-8B70-097539B5F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91930-B650-7722-8A27-F46C41A8D40E}"/>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5" name="Footer Placeholder 4">
            <a:extLst>
              <a:ext uri="{FF2B5EF4-FFF2-40B4-BE49-F238E27FC236}">
                <a16:creationId xmlns:a16="http://schemas.microsoft.com/office/drawing/2014/main" id="{A02FAA89-9666-717F-0EC9-26F3BB4DE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32213-C98D-0EA3-B18C-4598BD30067D}"/>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75700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1324-4B1F-9F83-A863-34B27545C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A94FC-6922-268D-57CB-C377E8420C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CF0C-5930-F38F-E91C-694E850A5DF8}"/>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5" name="Footer Placeholder 4">
            <a:extLst>
              <a:ext uri="{FF2B5EF4-FFF2-40B4-BE49-F238E27FC236}">
                <a16:creationId xmlns:a16="http://schemas.microsoft.com/office/drawing/2014/main" id="{80496FF3-8B05-E444-923C-DA4CA53CB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91F4E-6CE2-ADB9-1DA1-4ECC73CC9698}"/>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40762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EC24-8338-E08E-A388-51FCD2410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8B898-E8EF-F4D4-010A-D5B50FE9F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52C21-C3B7-21A6-8F7E-1846B46851E9}"/>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5" name="Footer Placeholder 4">
            <a:extLst>
              <a:ext uri="{FF2B5EF4-FFF2-40B4-BE49-F238E27FC236}">
                <a16:creationId xmlns:a16="http://schemas.microsoft.com/office/drawing/2014/main" id="{192C27FA-EA9C-4FC0-D513-DDC22E703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E1C2C-D785-683D-164F-D3D8E0368286}"/>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121263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3463-D5F6-4642-0F1D-1E499220F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1E110-1479-3454-BFEA-F28E4A01E8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CFB3C3-A7C6-08FB-1817-DCADAB390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C9CB0-558E-1EFD-CD37-F073155FA8F3}"/>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6" name="Footer Placeholder 5">
            <a:extLst>
              <a:ext uri="{FF2B5EF4-FFF2-40B4-BE49-F238E27FC236}">
                <a16:creationId xmlns:a16="http://schemas.microsoft.com/office/drawing/2014/main" id="{E4FA844C-2362-7146-D4CD-42BCC02A5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5C1FB-FA3D-9EE0-A588-41E5F4333CFD}"/>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159490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8360-3A58-0792-7619-4126CF2B7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9C6CE6-7501-6EC8-C5E6-A6AD3D2CC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932A2-D14D-FFBC-F93D-69E668287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38026-825C-7CD2-9561-DDD4A3224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11BF0-8FE4-EC28-88D0-2329DB9C5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49AD7-5FFD-A472-3F68-6CFC27754A0E}"/>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8" name="Footer Placeholder 7">
            <a:extLst>
              <a:ext uri="{FF2B5EF4-FFF2-40B4-BE49-F238E27FC236}">
                <a16:creationId xmlns:a16="http://schemas.microsoft.com/office/drawing/2014/main" id="{CD2ADC0E-67FE-B8B6-B286-71D8ACA3B3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809336-B1BD-112A-7B02-DC4E76A03CC1}"/>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08185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1CA6-4E6E-D2A4-DABA-2D4F91718A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E503FF-FB22-647C-D06A-677FB69A765D}"/>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4" name="Footer Placeholder 3">
            <a:extLst>
              <a:ext uri="{FF2B5EF4-FFF2-40B4-BE49-F238E27FC236}">
                <a16:creationId xmlns:a16="http://schemas.microsoft.com/office/drawing/2014/main" id="{AE662502-E62C-3917-B501-154A4642D9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09FE6-8DC1-B900-5F10-F68876C92E87}"/>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94709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DFC30-48C8-86C3-149C-C2C3882782D3}"/>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3" name="Footer Placeholder 2">
            <a:extLst>
              <a:ext uri="{FF2B5EF4-FFF2-40B4-BE49-F238E27FC236}">
                <a16:creationId xmlns:a16="http://schemas.microsoft.com/office/drawing/2014/main" id="{494378FF-53E9-4E03-5E1F-85EA8A9B2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99A028-6C52-189C-7FA8-4FA37E551AC6}"/>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84363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360B-D046-36CB-8A9D-3456594F3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8DE5FC-626B-67CC-E1F0-2DFE94340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189A5-6962-89AC-114F-38A4A3C0F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47DBA-BEFD-274C-F162-B41C1245FF55}"/>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6" name="Footer Placeholder 5">
            <a:extLst>
              <a:ext uri="{FF2B5EF4-FFF2-40B4-BE49-F238E27FC236}">
                <a16:creationId xmlns:a16="http://schemas.microsoft.com/office/drawing/2014/main" id="{1B7DCAED-480D-3FB7-9431-05D4F9F70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F461E-DD70-D2DB-712F-646DC507BBB9}"/>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4232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A3FE-446E-D6B5-5354-2D384EC3C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8F9AE5-7ED2-5178-85BB-23D71C33E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C956A1-4F50-BB9C-7858-261BF0914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B6F77-55A2-B3CF-A378-722D2224588A}"/>
              </a:ext>
            </a:extLst>
          </p:cNvPr>
          <p:cNvSpPr>
            <a:spLocks noGrp="1"/>
          </p:cNvSpPr>
          <p:nvPr>
            <p:ph type="dt" sz="half" idx="10"/>
          </p:nvPr>
        </p:nvSpPr>
        <p:spPr/>
        <p:txBody>
          <a:bodyPr/>
          <a:lstStyle/>
          <a:p>
            <a:fld id="{C6B60988-C29C-2B4E-9AA6-0692FD31DFE2}" type="datetimeFigureOut">
              <a:rPr lang="en-US" smtClean="0"/>
              <a:t>12/20/23</a:t>
            </a:fld>
            <a:endParaRPr lang="en-US"/>
          </a:p>
        </p:txBody>
      </p:sp>
      <p:sp>
        <p:nvSpPr>
          <p:cNvPr id="6" name="Footer Placeholder 5">
            <a:extLst>
              <a:ext uri="{FF2B5EF4-FFF2-40B4-BE49-F238E27FC236}">
                <a16:creationId xmlns:a16="http://schemas.microsoft.com/office/drawing/2014/main" id="{19BB7520-EFA5-89C4-A62B-2AD58E039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41C54-E905-508F-4FBC-88158CE500CF}"/>
              </a:ext>
            </a:extLst>
          </p:cNvPr>
          <p:cNvSpPr>
            <a:spLocks noGrp="1"/>
          </p:cNvSpPr>
          <p:nvPr>
            <p:ph type="sldNum" sz="quarter" idx="12"/>
          </p:nvPr>
        </p:nvSpPr>
        <p:spPr/>
        <p:txBody>
          <a:bodyPr/>
          <a:lstStyle/>
          <a:p>
            <a:fld id="{84CC0F09-EFDC-2D4E-A2D6-974E0EBC06E1}" type="slidenum">
              <a:rPr lang="en-US" smtClean="0"/>
              <a:t>‹#›</a:t>
            </a:fld>
            <a:endParaRPr lang="en-US"/>
          </a:p>
        </p:txBody>
      </p:sp>
    </p:spTree>
    <p:extLst>
      <p:ext uri="{BB962C8B-B14F-4D97-AF65-F5344CB8AC3E}">
        <p14:creationId xmlns:p14="http://schemas.microsoft.com/office/powerpoint/2010/main" val="384357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AB6D3-3B20-F608-D38B-C88256CCF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76E747-465C-9163-1956-0C5C3F891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1D9B5-5C67-569F-9CD7-733D2B95F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0988-C29C-2B4E-9AA6-0692FD31DFE2}" type="datetimeFigureOut">
              <a:rPr lang="en-US" smtClean="0"/>
              <a:t>12/20/23</a:t>
            </a:fld>
            <a:endParaRPr lang="en-US"/>
          </a:p>
        </p:txBody>
      </p:sp>
      <p:sp>
        <p:nvSpPr>
          <p:cNvPr id="5" name="Footer Placeholder 4">
            <a:extLst>
              <a:ext uri="{FF2B5EF4-FFF2-40B4-BE49-F238E27FC236}">
                <a16:creationId xmlns:a16="http://schemas.microsoft.com/office/drawing/2014/main" id="{6B224C2E-C52C-1C9E-16E6-D9A861DE7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AA7AE6-9AA4-07DF-5E83-E912ED2FE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C0F09-EFDC-2D4E-A2D6-974E0EBC06E1}" type="slidenum">
              <a:rPr lang="en-US" smtClean="0"/>
              <a:t>‹#›</a:t>
            </a:fld>
            <a:endParaRPr lang="en-US"/>
          </a:p>
        </p:txBody>
      </p:sp>
    </p:spTree>
    <p:extLst>
      <p:ext uri="{BB962C8B-B14F-4D97-AF65-F5344CB8AC3E}">
        <p14:creationId xmlns:p14="http://schemas.microsoft.com/office/powerpoint/2010/main" val="126477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infopemilu.kpu.go.id/Pemilu/sikadeka/rincian_dana_kampanye_pwp"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tiaprabowo.inf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infopemilu.kpu.go.id/Pemilu/sikadeka/pw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acebook.com/ads/library/?active_status=all&amp;ad_type=political_and_issue_ads&amp;country=ID&amp;media_type=al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fopemilu.kpu.go.id/Pemilu/sikadeka/rincian_dana_kampanye_pwp"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infopemilu.kpu.go.id/Pemilu/sikadeka/rincian_dana_kampanye_pwp"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31612" y="-820443"/>
            <a:ext cx="8473984" cy="8473984"/>
          </a:xfrm>
          <a:prstGeom prst="ellipse">
            <a:avLst/>
          </a:prstGeom>
          <a:solidFill>
            <a:srgbClr val="2E6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273480D-9FC3-BB40-9791-8EB86CC73CA5}"/>
              </a:ext>
            </a:extLst>
          </p:cNvPr>
          <p:cNvSpPr txBox="1">
            <a:spLocks/>
          </p:cNvSpPr>
          <p:nvPr/>
        </p:nvSpPr>
        <p:spPr>
          <a:xfrm>
            <a:off x="68119" y="2244079"/>
            <a:ext cx="5778998" cy="5829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bg1"/>
                </a:solidFill>
                <a:ea typeface="Roboto" pitchFamily="2" charset="0"/>
              </a:rPr>
              <a:t>(Masih) Basa Basi </a:t>
            </a:r>
            <a:r>
              <a:rPr lang="en-US" sz="3400" b="1" dirty="0" err="1">
                <a:solidFill>
                  <a:schemeClr val="bg1"/>
                </a:solidFill>
                <a:ea typeface="Roboto" pitchFamily="2" charset="0"/>
              </a:rPr>
              <a:t>Laporan</a:t>
            </a:r>
            <a:r>
              <a:rPr lang="en-US" sz="3400" b="1" dirty="0">
                <a:solidFill>
                  <a:schemeClr val="bg1"/>
                </a:solidFill>
                <a:ea typeface="Roboto" pitchFamily="2" charset="0"/>
              </a:rPr>
              <a:t> Awal Dana </a:t>
            </a:r>
            <a:r>
              <a:rPr lang="en-US" sz="3400" b="1" dirty="0" err="1">
                <a:solidFill>
                  <a:schemeClr val="bg1"/>
                </a:solidFill>
                <a:ea typeface="Roboto" pitchFamily="2" charset="0"/>
              </a:rPr>
              <a:t>Kampanye</a:t>
            </a:r>
            <a:endParaRPr lang="en-US" sz="3400" b="1" dirty="0">
              <a:solidFill>
                <a:schemeClr val="bg1"/>
              </a:solidFill>
              <a:ea typeface="Roboto" pitchFamily="2" charset="0"/>
            </a:endParaRPr>
          </a:p>
          <a:p>
            <a:pPr>
              <a:lnSpc>
                <a:spcPct val="100000"/>
              </a:lnSpc>
            </a:pPr>
            <a:endParaRPr lang="en-US" sz="3400" b="1" dirty="0">
              <a:solidFill>
                <a:schemeClr val="bg1"/>
              </a:solidFill>
              <a:ea typeface="Roboto"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610" y="131586"/>
            <a:ext cx="1263644" cy="12636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
            <a:ext cx="6096000" cy="6648825"/>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52E1DCCF-8254-5725-424B-A4238EE1F852}"/>
              </a:ext>
            </a:extLst>
          </p:cNvPr>
          <p:cNvSpPr txBox="1">
            <a:spLocks/>
          </p:cNvSpPr>
          <p:nvPr/>
        </p:nvSpPr>
        <p:spPr>
          <a:xfrm>
            <a:off x="68119" y="3366353"/>
            <a:ext cx="6276765" cy="720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d-ID" sz="2100" b="1" dirty="0">
                <a:solidFill>
                  <a:schemeClr val="bg1"/>
                </a:solidFill>
                <a:ea typeface="Roboto" pitchFamily="2" charset="0"/>
              </a:rPr>
              <a:t>Indonesia Corruption Watch (ICW) </a:t>
            </a:r>
          </a:p>
          <a:p>
            <a:pPr>
              <a:lnSpc>
                <a:spcPct val="100000"/>
              </a:lnSpc>
            </a:pPr>
            <a:r>
              <a:rPr lang="id-ID" sz="2100" b="1" dirty="0">
                <a:solidFill>
                  <a:schemeClr val="bg1"/>
                </a:solidFill>
                <a:ea typeface="Roboto" pitchFamily="2" charset="0"/>
              </a:rPr>
              <a:t>Perkumpulan untuk Pemilu dan Demokrasi (Perludem) </a:t>
            </a:r>
            <a:endParaRPr lang="en-US" sz="2100" b="1" dirty="0">
              <a:solidFill>
                <a:schemeClr val="bg1"/>
              </a:solidFill>
              <a:ea typeface="Roboto" pitchFamily="2" charset="0"/>
            </a:endParaRPr>
          </a:p>
        </p:txBody>
      </p:sp>
      <p:pic>
        <p:nvPicPr>
          <p:cNvPr id="12" name="Picture 11">
            <a:extLst>
              <a:ext uri="{FF2B5EF4-FFF2-40B4-BE49-F238E27FC236}">
                <a16:creationId xmlns:a16="http://schemas.microsoft.com/office/drawing/2014/main" id="{11672029-78A5-00F8-9DCC-F67084D99A57}"/>
              </a:ext>
            </a:extLst>
          </p:cNvPr>
          <p:cNvPicPr>
            <a:picLocks noChangeAspect="1"/>
          </p:cNvPicPr>
          <p:nvPr/>
        </p:nvPicPr>
        <p:blipFill>
          <a:blip r:embed="rId5"/>
          <a:stretch>
            <a:fillRect/>
          </a:stretch>
        </p:blipFill>
        <p:spPr>
          <a:xfrm>
            <a:off x="486788" y="329495"/>
            <a:ext cx="1309822" cy="925266"/>
          </a:xfrm>
          <a:prstGeom prst="rect">
            <a:avLst/>
          </a:prstGeom>
        </p:spPr>
      </p:pic>
    </p:spTree>
    <p:extLst>
      <p:ext uri="{BB962C8B-B14F-4D97-AF65-F5344CB8AC3E}">
        <p14:creationId xmlns:p14="http://schemas.microsoft.com/office/powerpoint/2010/main" val="323729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840B274-B5EA-C424-5751-441B7538C108}"/>
              </a:ext>
            </a:extLst>
          </p:cNvPr>
          <p:cNvGrpSpPr/>
          <p:nvPr/>
        </p:nvGrpSpPr>
        <p:grpSpPr>
          <a:xfrm rot="16200000">
            <a:off x="280281" y="265099"/>
            <a:ext cx="923466" cy="918377"/>
            <a:chOff x="11046868" y="265111"/>
            <a:chExt cx="923466" cy="918377"/>
          </a:xfrm>
          <a:solidFill>
            <a:srgbClr val="4472C4"/>
          </a:solidFill>
        </p:grpSpPr>
        <p:grpSp>
          <p:nvGrpSpPr>
            <p:cNvPr id="5" name="Group 4">
              <a:extLst>
                <a:ext uri="{FF2B5EF4-FFF2-40B4-BE49-F238E27FC236}">
                  <a16:creationId xmlns:a16="http://schemas.microsoft.com/office/drawing/2014/main" id="{108A20A5-9635-2AD3-1BD1-2FCB56354B5C}"/>
                </a:ext>
              </a:extLst>
            </p:cNvPr>
            <p:cNvGrpSpPr/>
            <p:nvPr/>
          </p:nvGrpSpPr>
          <p:grpSpPr>
            <a:xfrm>
              <a:off x="11046868" y="265111"/>
              <a:ext cx="918362" cy="140422"/>
              <a:chOff x="9931400" y="330197"/>
              <a:chExt cx="1422400" cy="217490"/>
            </a:xfrm>
            <a:grpFill/>
          </p:grpSpPr>
          <p:sp>
            <p:nvSpPr>
              <p:cNvPr id="17" name="Oval 16">
                <a:extLst>
                  <a:ext uri="{FF2B5EF4-FFF2-40B4-BE49-F238E27FC236}">
                    <a16:creationId xmlns:a16="http://schemas.microsoft.com/office/drawing/2014/main" id="{DE74EB56-F298-530E-FA74-D3C06F597605}"/>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5556DA-4835-D3B7-0CC2-63AAF1F66378}"/>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667DA1-81D3-838A-D730-E65B1F06CB5C}"/>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020631-3EA9-9E06-A2EE-B035BB62FC25}"/>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9DED48-3D5F-59E0-E97B-280F0D8373DB}"/>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5527701-B4EA-8C35-8CA9-B06DF03CD7D0}"/>
                </a:ext>
              </a:extLst>
            </p:cNvPr>
            <p:cNvGrpSpPr/>
            <p:nvPr/>
          </p:nvGrpSpPr>
          <p:grpSpPr>
            <a:xfrm rot="5400000">
              <a:off x="11440943" y="654096"/>
              <a:ext cx="918362" cy="140421"/>
              <a:chOff x="9931400" y="330197"/>
              <a:chExt cx="1422400" cy="217490"/>
            </a:xfrm>
            <a:grpFill/>
          </p:grpSpPr>
          <p:sp>
            <p:nvSpPr>
              <p:cNvPr id="12" name="Oval 11">
                <a:extLst>
                  <a:ext uri="{FF2B5EF4-FFF2-40B4-BE49-F238E27FC236}">
                    <a16:creationId xmlns:a16="http://schemas.microsoft.com/office/drawing/2014/main" id="{ECD0E0B6-17D3-B7AA-69D8-C15109B5C2E9}"/>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2605BB-82D3-B5B9-F74B-5B3BBEED992F}"/>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B03B9A-F5B7-BBD7-0DAB-44683A83CFD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B654C2-73D7-4D77-43BE-7B3B094681D0}"/>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59807E-C876-D2CA-7E15-7BEDE8580CB7}"/>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D0D80773-9012-B1CB-A51D-011725BC9C33}"/>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12D9E01-2ABB-B77A-E8FD-DEA4D9D73C81}"/>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5C65AA1-79DC-6B61-64C9-EBF35EC82308}"/>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E03906E-5236-C5DE-2838-65D56D185822}"/>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EC0858-A495-3F94-478E-5E2C99774BA3}"/>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4E495E03-25E3-BF16-BA80-FCB19358404D}"/>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D4303B9-17D8-6A52-3802-24F59E8AE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24" name="Picture 23">
            <a:extLst>
              <a:ext uri="{FF2B5EF4-FFF2-40B4-BE49-F238E27FC236}">
                <a16:creationId xmlns:a16="http://schemas.microsoft.com/office/drawing/2014/main" id="{127B0BA4-0864-5AA2-0F65-1DBA9A12333D}"/>
              </a:ext>
            </a:extLst>
          </p:cNvPr>
          <p:cNvPicPr>
            <a:picLocks noChangeAspect="1"/>
          </p:cNvPicPr>
          <p:nvPr/>
        </p:nvPicPr>
        <p:blipFill>
          <a:blip r:embed="rId3"/>
          <a:stretch>
            <a:fillRect/>
          </a:stretch>
        </p:blipFill>
        <p:spPr>
          <a:xfrm>
            <a:off x="9630114" y="327410"/>
            <a:ext cx="1263644" cy="892646"/>
          </a:xfrm>
          <a:prstGeom prst="rect">
            <a:avLst/>
          </a:prstGeom>
        </p:spPr>
      </p:pic>
      <p:pic>
        <p:nvPicPr>
          <p:cNvPr id="2" name="Picture 1">
            <a:extLst>
              <a:ext uri="{FF2B5EF4-FFF2-40B4-BE49-F238E27FC236}">
                <a16:creationId xmlns:a16="http://schemas.microsoft.com/office/drawing/2014/main" id="{4CC63B71-3491-B299-4403-300345E239E4}"/>
              </a:ext>
            </a:extLst>
          </p:cNvPr>
          <p:cNvPicPr>
            <a:picLocks noChangeAspect="1"/>
          </p:cNvPicPr>
          <p:nvPr/>
        </p:nvPicPr>
        <p:blipFill>
          <a:blip r:embed="rId4"/>
          <a:stretch>
            <a:fillRect/>
          </a:stretch>
        </p:blipFill>
        <p:spPr>
          <a:xfrm>
            <a:off x="479870" y="973090"/>
            <a:ext cx="3545761" cy="5161787"/>
          </a:xfrm>
          <a:prstGeom prst="rect">
            <a:avLst/>
          </a:prstGeom>
        </p:spPr>
      </p:pic>
      <p:pic>
        <p:nvPicPr>
          <p:cNvPr id="3" name="Picture 2">
            <a:extLst>
              <a:ext uri="{FF2B5EF4-FFF2-40B4-BE49-F238E27FC236}">
                <a16:creationId xmlns:a16="http://schemas.microsoft.com/office/drawing/2014/main" id="{1BA35908-814E-26C1-04E8-5EE30CE96474}"/>
              </a:ext>
            </a:extLst>
          </p:cNvPr>
          <p:cNvPicPr>
            <a:picLocks noChangeAspect="1"/>
          </p:cNvPicPr>
          <p:nvPr/>
        </p:nvPicPr>
        <p:blipFill>
          <a:blip r:embed="rId5"/>
          <a:stretch>
            <a:fillRect/>
          </a:stretch>
        </p:blipFill>
        <p:spPr>
          <a:xfrm>
            <a:off x="3838708" y="1074229"/>
            <a:ext cx="3827024" cy="5071689"/>
          </a:xfrm>
          <a:prstGeom prst="rect">
            <a:avLst/>
          </a:prstGeom>
        </p:spPr>
      </p:pic>
      <p:pic>
        <p:nvPicPr>
          <p:cNvPr id="25" name="Picture 24">
            <a:extLst>
              <a:ext uri="{FF2B5EF4-FFF2-40B4-BE49-F238E27FC236}">
                <a16:creationId xmlns:a16="http://schemas.microsoft.com/office/drawing/2014/main" id="{A0856E72-2258-8CEF-80BC-AF9DD5C72ED0}"/>
              </a:ext>
            </a:extLst>
          </p:cNvPr>
          <p:cNvPicPr>
            <a:picLocks noChangeAspect="1"/>
          </p:cNvPicPr>
          <p:nvPr/>
        </p:nvPicPr>
        <p:blipFill>
          <a:blip r:embed="rId6"/>
          <a:stretch>
            <a:fillRect/>
          </a:stretch>
        </p:blipFill>
        <p:spPr>
          <a:xfrm>
            <a:off x="7700433" y="1113911"/>
            <a:ext cx="3667649" cy="5020966"/>
          </a:xfrm>
          <a:prstGeom prst="rect">
            <a:avLst/>
          </a:prstGeom>
        </p:spPr>
      </p:pic>
    </p:spTree>
    <p:extLst>
      <p:ext uri="{BB962C8B-B14F-4D97-AF65-F5344CB8AC3E}">
        <p14:creationId xmlns:p14="http://schemas.microsoft.com/office/powerpoint/2010/main" val="255928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840B274-B5EA-C424-5751-441B7538C108}"/>
              </a:ext>
            </a:extLst>
          </p:cNvPr>
          <p:cNvGrpSpPr/>
          <p:nvPr/>
        </p:nvGrpSpPr>
        <p:grpSpPr>
          <a:xfrm rot="16200000">
            <a:off x="280281" y="265099"/>
            <a:ext cx="923466" cy="918377"/>
            <a:chOff x="11046868" y="265111"/>
            <a:chExt cx="923466" cy="918377"/>
          </a:xfrm>
          <a:solidFill>
            <a:srgbClr val="4472C4"/>
          </a:solidFill>
        </p:grpSpPr>
        <p:grpSp>
          <p:nvGrpSpPr>
            <p:cNvPr id="5" name="Group 4">
              <a:extLst>
                <a:ext uri="{FF2B5EF4-FFF2-40B4-BE49-F238E27FC236}">
                  <a16:creationId xmlns:a16="http://schemas.microsoft.com/office/drawing/2014/main" id="{108A20A5-9635-2AD3-1BD1-2FCB56354B5C}"/>
                </a:ext>
              </a:extLst>
            </p:cNvPr>
            <p:cNvGrpSpPr/>
            <p:nvPr/>
          </p:nvGrpSpPr>
          <p:grpSpPr>
            <a:xfrm>
              <a:off x="11046868" y="265111"/>
              <a:ext cx="918362" cy="140422"/>
              <a:chOff x="9931400" y="330197"/>
              <a:chExt cx="1422400" cy="217490"/>
            </a:xfrm>
            <a:grpFill/>
          </p:grpSpPr>
          <p:sp>
            <p:nvSpPr>
              <p:cNvPr id="17" name="Oval 16">
                <a:extLst>
                  <a:ext uri="{FF2B5EF4-FFF2-40B4-BE49-F238E27FC236}">
                    <a16:creationId xmlns:a16="http://schemas.microsoft.com/office/drawing/2014/main" id="{DE74EB56-F298-530E-FA74-D3C06F597605}"/>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5556DA-4835-D3B7-0CC2-63AAF1F66378}"/>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667DA1-81D3-838A-D730-E65B1F06CB5C}"/>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020631-3EA9-9E06-A2EE-B035BB62FC25}"/>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9DED48-3D5F-59E0-E97B-280F0D8373DB}"/>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5527701-B4EA-8C35-8CA9-B06DF03CD7D0}"/>
                </a:ext>
              </a:extLst>
            </p:cNvPr>
            <p:cNvGrpSpPr/>
            <p:nvPr/>
          </p:nvGrpSpPr>
          <p:grpSpPr>
            <a:xfrm rot="5400000">
              <a:off x="11440943" y="654096"/>
              <a:ext cx="918362" cy="140421"/>
              <a:chOff x="9931400" y="330197"/>
              <a:chExt cx="1422400" cy="217490"/>
            </a:xfrm>
            <a:grpFill/>
          </p:grpSpPr>
          <p:sp>
            <p:nvSpPr>
              <p:cNvPr id="12" name="Oval 11">
                <a:extLst>
                  <a:ext uri="{FF2B5EF4-FFF2-40B4-BE49-F238E27FC236}">
                    <a16:creationId xmlns:a16="http://schemas.microsoft.com/office/drawing/2014/main" id="{ECD0E0B6-17D3-B7AA-69D8-C15109B5C2E9}"/>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2605BB-82D3-B5B9-F74B-5B3BBEED992F}"/>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B03B9A-F5B7-BBD7-0DAB-44683A83CFD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B654C2-73D7-4D77-43BE-7B3B094681D0}"/>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59807E-C876-D2CA-7E15-7BEDE8580CB7}"/>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D0D80773-9012-B1CB-A51D-011725BC9C33}"/>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12D9E01-2ABB-B77A-E8FD-DEA4D9D73C81}"/>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5C65AA1-79DC-6B61-64C9-EBF35EC82308}"/>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E03906E-5236-C5DE-2838-65D56D185822}"/>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EC0858-A495-3F94-478E-5E2C99774BA3}"/>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4E495E03-25E3-BF16-BA80-FCB19358404D}"/>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28C7F55-5D74-581A-8A76-398A3E1BA65E}"/>
              </a:ext>
            </a:extLst>
          </p:cNvPr>
          <p:cNvPicPr>
            <a:picLocks noChangeAspect="1"/>
          </p:cNvPicPr>
          <p:nvPr/>
        </p:nvPicPr>
        <p:blipFill>
          <a:blip r:embed="rId2"/>
          <a:stretch>
            <a:fillRect/>
          </a:stretch>
        </p:blipFill>
        <p:spPr>
          <a:xfrm>
            <a:off x="747124" y="773733"/>
            <a:ext cx="10330092" cy="5756857"/>
          </a:xfrm>
          <a:prstGeom prst="rect">
            <a:avLst/>
          </a:prstGeom>
        </p:spPr>
      </p:pic>
      <p:pic>
        <p:nvPicPr>
          <p:cNvPr id="3" name="Picture 2">
            <a:extLst>
              <a:ext uri="{FF2B5EF4-FFF2-40B4-BE49-F238E27FC236}">
                <a16:creationId xmlns:a16="http://schemas.microsoft.com/office/drawing/2014/main" id="{2DA4A913-143D-4EBE-B6CE-2234903F1112}"/>
              </a:ext>
            </a:extLst>
          </p:cNvPr>
          <p:cNvPicPr>
            <a:picLocks noChangeAspect="1"/>
          </p:cNvPicPr>
          <p:nvPr/>
        </p:nvPicPr>
        <p:blipFill>
          <a:blip r:embed="rId3"/>
          <a:stretch>
            <a:fillRect/>
          </a:stretch>
        </p:blipFill>
        <p:spPr>
          <a:xfrm>
            <a:off x="9630114" y="327410"/>
            <a:ext cx="1263644" cy="892646"/>
          </a:xfrm>
          <a:prstGeom prst="rect">
            <a:avLst/>
          </a:prstGeom>
        </p:spPr>
      </p:pic>
      <p:pic>
        <p:nvPicPr>
          <p:cNvPr id="25" name="Picture 24">
            <a:extLst>
              <a:ext uri="{FF2B5EF4-FFF2-40B4-BE49-F238E27FC236}">
                <a16:creationId xmlns:a16="http://schemas.microsoft.com/office/drawing/2014/main" id="{7980A13E-ADE2-7150-8E7B-1968F1448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27" name="TextBox 26">
            <a:extLst>
              <a:ext uri="{FF2B5EF4-FFF2-40B4-BE49-F238E27FC236}">
                <a16:creationId xmlns:a16="http://schemas.microsoft.com/office/drawing/2014/main" id="{3E3CD50F-AD79-CA59-F0D0-785B147562DA}"/>
              </a:ext>
            </a:extLst>
          </p:cNvPr>
          <p:cNvSpPr txBox="1"/>
          <p:nvPr/>
        </p:nvSpPr>
        <p:spPr>
          <a:xfrm>
            <a:off x="747124" y="6501958"/>
            <a:ext cx="6094070" cy="246221"/>
          </a:xfrm>
          <a:prstGeom prst="rect">
            <a:avLst/>
          </a:prstGeom>
          <a:noFill/>
        </p:spPr>
        <p:txBody>
          <a:bodyPr wrap="square">
            <a:spAutoFit/>
          </a:bodyPr>
          <a:lstStyle/>
          <a:p>
            <a:r>
              <a:rPr lang="en-GB" sz="1000" dirty="0">
                <a:hlinkClick r:id="rId5"/>
              </a:rPr>
              <a:t>https://infopemilu.kpu.go.id/Pemilu/sikadeka/rincian_dana_kampanye_pwp</a:t>
            </a:r>
            <a:r>
              <a:rPr lang="en-GB" sz="1000" dirty="0"/>
              <a:t> </a:t>
            </a:r>
          </a:p>
        </p:txBody>
      </p:sp>
    </p:spTree>
    <p:extLst>
      <p:ext uri="{BB962C8B-B14F-4D97-AF65-F5344CB8AC3E}">
        <p14:creationId xmlns:p14="http://schemas.microsoft.com/office/powerpoint/2010/main" val="403142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840B274-B5EA-C424-5751-441B7538C108}"/>
              </a:ext>
            </a:extLst>
          </p:cNvPr>
          <p:cNvGrpSpPr/>
          <p:nvPr/>
        </p:nvGrpSpPr>
        <p:grpSpPr>
          <a:xfrm rot="16200000">
            <a:off x="280281" y="265099"/>
            <a:ext cx="923466" cy="918377"/>
            <a:chOff x="11046868" y="265111"/>
            <a:chExt cx="923466" cy="918377"/>
          </a:xfrm>
          <a:solidFill>
            <a:srgbClr val="4472C4"/>
          </a:solidFill>
        </p:grpSpPr>
        <p:grpSp>
          <p:nvGrpSpPr>
            <p:cNvPr id="5" name="Group 4">
              <a:extLst>
                <a:ext uri="{FF2B5EF4-FFF2-40B4-BE49-F238E27FC236}">
                  <a16:creationId xmlns:a16="http://schemas.microsoft.com/office/drawing/2014/main" id="{108A20A5-9635-2AD3-1BD1-2FCB56354B5C}"/>
                </a:ext>
              </a:extLst>
            </p:cNvPr>
            <p:cNvGrpSpPr/>
            <p:nvPr/>
          </p:nvGrpSpPr>
          <p:grpSpPr>
            <a:xfrm>
              <a:off x="11046868" y="265111"/>
              <a:ext cx="918362" cy="140422"/>
              <a:chOff x="9931400" y="330197"/>
              <a:chExt cx="1422400" cy="217490"/>
            </a:xfrm>
            <a:grpFill/>
          </p:grpSpPr>
          <p:sp>
            <p:nvSpPr>
              <p:cNvPr id="17" name="Oval 16">
                <a:extLst>
                  <a:ext uri="{FF2B5EF4-FFF2-40B4-BE49-F238E27FC236}">
                    <a16:creationId xmlns:a16="http://schemas.microsoft.com/office/drawing/2014/main" id="{DE74EB56-F298-530E-FA74-D3C06F597605}"/>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5556DA-4835-D3B7-0CC2-63AAF1F66378}"/>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667DA1-81D3-838A-D730-E65B1F06CB5C}"/>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020631-3EA9-9E06-A2EE-B035BB62FC25}"/>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9DED48-3D5F-59E0-E97B-280F0D8373DB}"/>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5527701-B4EA-8C35-8CA9-B06DF03CD7D0}"/>
                </a:ext>
              </a:extLst>
            </p:cNvPr>
            <p:cNvGrpSpPr/>
            <p:nvPr/>
          </p:nvGrpSpPr>
          <p:grpSpPr>
            <a:xfrm rot="5400000">
              <a:off x="11440943" y="654096"/>
              <a:ext cx="918362" cy="140421"/>
              <a:chOff x="9931400" y="330197"/>
              <a:chExt cx="1422400" cy="217490"/>
            </a:xfrm>
            <a:grpFill/>
          </p:grpSpPr>
          <p:sp>
            <p:nvSpPr>
              <p:cNvPr id="12" name="Oval 11">
                <a:extLst>
                  <a:ext uri="{FF2B5EF4-FFF2-40B4-BE49-F238E27FC236}">
                    <a16:creationId xmlns:a16="http://schemas.microsoft.com/office/drawing/2014/main" id="{ECD0E0B6-17D3-B7AA-69D8-C15109B5C2E9}"/>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2605BB-82D3-B5B9-F74B-5B3BBEED992F}"/>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B03B9A-F5B7-BBD7-0DAB-44683A83CFD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B654C2-73D7-4D77-43BE-7B3B094681D0}"/>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59807E-C876-D2CA-7E15-7BEDE8580CB7}"/>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D0D80773-9012-B1CB-A51D-011725BC9C33}"/>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12D9E01-2ABB-B77A-E8FD-DEA4D9D73C81}"/>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5C65AA1-79DC-6B61-64C9-EBF35EC82308}"/>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E03906E-5236-C5DE-2838-65D56D185822}"/>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EC0858-A495-3F94-478E-5E2C99774BA3}"/>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4E495E03-25E3-BF16-BA80-FCB19358404D}"/>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D4303B9-17D8-6A52-3802-24F59E8AE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24" name="Picture 23">
            <a:extLst>
              <a:ext uri="{FF2B5EF4-FFF2-40B4-BE49-F238E27FC236}">
                <a16:creationId xmlns:a16="http://schemas.microsoft.com/office/drawing/2014/main" id="{127B0BA4-0864-5AA2-0F65-1DBA9A12333D}"/>
              </a:ext>
            </a:extLst>
          </p:cNvPr>
          <p:cNvPicPr>
            <a:picLocks noChangeAspect="1"/>
          </p:cNvPicPr>
          <p:nvPr/>
        </p:nvPicPr>
        <p:blipFill>
          <a:blip r:embed="rId3"/>
          <a:stretch>
            <a:fillRect/>
          </a:stretch>
        </p:blipFill>
        <p:spPr>
          <a:xfrm>
            <a:off x="9630114" y="327410"/>
            <a:ext cx="1263644" cy="892646"/>
          </a:xfrm>
          <a:prstGeom prst="rect">
            <a:avLst/>
          </a:prstGeom>
        </p:spPr>
      </p:pic>
      <p:pic>
        <p:nvPicPr>
          <p:cNvPr id="2" name="Picture 1">
            <a:extLst>
              <a:ext uri="{FF2B5EF4-FFF2-40B4-BE49-F238E27FC236}">
                <a16:creationId xmlns:a16="http://schemas.microsoft.com/office/drawing/2014/main" id="{12C840F6-2212-12BD-3F41-96A7EF902349}"/>
              </a:ext>
            </a:extLst>
          </p:cNvPr>
          <p:cNvPicPr>
            <a:picLocks noChangeAspect="1"/>
          </p:cNvPicPr>
          <p:nvPr/>
        </p:nvPicPr>
        <p:blipFill>
          <a:blip r:embed="rId4"/>
          <a:stretch>
            <a:fillRect/>
          </a:stretch>
        </p:blipFill>
        <p:spPr>
          <a:xfrm>
            <a:off x="1270421" y="664720"/>
            <a:ext cx="4040764" cy="5755405"/>
          </a:xfrm>
          <a:prstGeom prst="rect">
            <a:avLst/>
          </a:prstGeom>
        </p:spPr>
      </p:pic>
      <p:pic>
        <p:nvPicPr>
          <p:cNvPr id="3" name="Picture 2">
            <a:extLst>
              <a:ext uri="{FF2B5EF4-FFF2-40B4-BE49-F238E27FC236}">
                <a16:creationId xmlns:a16="http://schemas.microsoft.com/office/drawing/2014/main" id="{94AEF719-B30A-F5FF-7FCA-D924E065FDC8}"/>
              </a:ext>
            </a:extLst>
          </p:cNvPr>
          <p:cNvPicPr>
            <a:picLocks noChangeAspect="1"/>
          </p:cNvPicPr>
          <p:nvPr/>
        </p:nvPicPr>
        <p:blipFill>
          <a:blip r:embed="rId5"/>
          <a:stretch>
            <a:fillRect/>
          </a:stretch>
        </p:blipFill>
        <p:spPr>
          <a:xfrm>
            <a:off x="5487391" y="710452"/>
            <a:ext cx="4140912" cy="5999013"/>
          </a:xfrm>
          <a:prstGeom prst="rect">
            <a:avLst/>
          </a:prstGeom>
        </p:spPr>
      </p:pic>
    </p:spTree>
    <p:extLst>
      <p:ext uri="{BB962C8B-B14F-4D97-AF65-F5344CB8AC3E}">
        <p14:creationId xmlns:p14="http://schemas.microsoft.com/office/powerpoint/2010/main" val="325909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2" name="TextBox 1">
            <a:extLst>
              <a:ext uri="{FF2B5EF4-FFF2-40B4-BE49-F238E27FC236}">
                <a16:creationId xmlns:a16="http://schemas.microsoft.com/office/drawing/2014/main" id="{6AFF82F2-F510-70F3-02CF-7ABB905CD257}"/>
              </a:ext>
            </a:extLst>
          </p:cNvPr>
          <p:cNvSpPr txBox="1"/>
          <p:nvPr/>
        </p:nvSpPr>
        <p:spPr>
          <a:xfrm>
            <a:off x="282821" y="1382502"/>
            <a:ext cx="11209268"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Waktu </a:t>
            </a:r>
            <a:r>
              <a:rPr lang="en-US" dirty="0" err="1">
                <a:latin typeface="+mj-lt"/>
              </a:rPr>
              <a:t>pelaporan</a:t>
            </a:r>
            <a:r>
              <a:rPr lang="en-US" dirty="0">
                <a:latin typeface="+mj-lt"/>
              </a:rPr>
              <a:t>: </a:t>
            </a:r>
            <a:r>
              <a:rPr lang="en-US" dirty="0" err="1">
                <a:latin typeface="+mj-lt"/>
              </a:rPr>
              <a:t>Sikadeka</a:t>
            </a:r>
            <a:r>
              <a:rPr lang="en-US" dirty="0">
                <a:latin typeface="+mj-lt"/>
              </a:rPr>
              <a:t> </a:t>
            </a:r>
            <a:r>
              <a:rPr lang="en-US" dirty="0" err="1">
                <a:latin typeface="+mj-lt"/>
              </a:rPr>
              <a:t>tidak</a:t>
            </a:r>
            <a:r>
              <a:rPr lang="en-US" dirty="0">
                <a:latin typeface="+mj-lt"/>
              </a:rPr>
              <a:t> </a:t>
            </a:r>
            <a:r>
              <a:rPr lang="en-US" dirty="0" err="1">
                <a:latin typeface="+mj-lt"/>
              </a:rPr>
              <a:t>menjelaskan</a:t>
            </a:r>
            <a:r>
              <a:rPr lang="en-US" dirty="0">
                <a:latin typeface="+mj-lt"/>
              </a:rPr>
              <a:t> </a:t>
            </a:r>
            <a:r>
              <a:rPr lang="en-US" dirty="0" err="1">
                <a:latin typeface="+mj-lt"/>
              </a:rPr>
              <a:t>kapan</a:t>
            </a:r>
            <a:r>
              <a:rPr lang="en-US" dirty="0">
                <a:latin typeface="+mj-lt"/>
              </a:rPr>
              <a:t> LADK </a:t>
            </a:r>
            <a:r>
              <a:rPr lang="en-US" dirty="0" err="1">
                <a:latin typeface="+mj-lt"/>
              </a:rPr>
              <a:t>dari</a:t>
            </a:r>
            <a:r>
              <a:rPr lang="en-US" dirty="0">
                <a:latin typeface="+mj-lt"/>
              </a:rPr>
              <a:t> </a:t>
            </a:r>
            <a:r>
              <a:rPr lang="en-US" dirty="0" err="1">
                <a:latin typeface="+mj-lt"/>
              </a:rPr>
              <a:t>tiap</a:t>
            </a:r>
            <a:r>
              <a:rPr lang="en-US" dirty="0">
                <a:latin typeface="+mj-lt"/>
              </a:rPr>
              <a:t> </a:t>
            </a:r>
            <a:r>
              <a:rPr lang="en-US" dirty="0" err="1">
                <a:latin typeface="+mj-lt"/>
              </a:rPr>
              <a:t>paslon</a:t>
            </a:r>
            <a:r>
              <a:rPr lang="en-US" dirty="0">
                <a:latin typeface="+mj-lt"/>
              </a:rPr>
              <a:t> </a:t>
            </a:r>
            <a:r>
              <a:rPr lang="en-US" dirty="0" err="1">
                <a:latin typeface="+mj-lt"/>
              </a:rPr>
              <a:t>disampaikan</a:t>
            </a:r>
            <a:r>
              <a:rPr lang="en-US" dirty="0">
                <a:latin typeface="+mj-lt"/>
              </a:rPr>
              <a:t>. </a:t>
            </a:r>
            <a:r>
              <a:rPr lang="en-US" dirty="0" err="1">
                <a:latin typeface="+mj-lt"/>
              </a:rPr>
              <a:t>Padahal</a:t>
            </a:r>
            <a:r>
              <a:rPr lang="en-US" dirty="0">
                <a:latin typeface="+mj-lt"/>
              </a:rPr>
              <a:t>, </a:t>
            </a:r>
            <a:r>
              <a:rPr lang="en-US" dirty="0" err="1">
                <a:latin typeface="+mj-lt"/>
              </a:rPr>
              <a:t>batas</a:t>
            </a:r>
            <a:r>
              <a:rPr lang="en-US" dirty="0">
                <a:latin typeface="+mj-lt"/>
              </a:rPr>
              <a:t> </a:t>
            </a:r>
            <a:r>
              <a:rPr lang="en-US" dirty="0" err="1">
                <a:latin typeface="+mj-lt"/>
              </a:rPr>
              <a:t>waktu</a:t>
            </a:r>
            <a:r>
              <a:rPr lang="en-US" dirty="0">
                <a:latin typeface="+mj-lt"/>
              </a:rPr>
              <a:t> sangat </a:t>
            </a:r>
            <a:r>
              <a:rPr lang="en-US" dirty="0" err="1">
                <a:latin typeface="+mj-lt"/>
              </a:rPr>
              <a:t>krusial</a:t>
            </a:r>
            <a:r>
              <a:rPr lang="en-US" dirty="0">
                <a:latin typeface="+mj-lt"/>
              </a:rPr>
              <a:t> </a:t>
            </a:r>
            <a:r>
              <a:rPr lang="en-US" dirty="0" err="1">
                <a:latin typeface="+mj-lt"/>
              </a:rPr>
              <a:t>dalam</a:t>
            </a:r>
            <a:r>
              <a:rPr lang="en-US" dirty="0">
                <a:latin typeface="+mj-lt"/>
              </a:rPr>
              <a:t> </a:t>
            </a:r>
            <a:r>
              <a:rPr lang="en-US" dirty="0" err="1">
                <a:latin typeface="+mj-lt"/>
              </a:rPr>
              <a:t>melaporkan</a:t>
            </a:r>
            <a:r>
              <a:rPr lang="en-US" dirty="0">
                <a:latin typeface="+mj-lt"/>
              </a:rPr>
              <a:t> dana </a:t>
            </a:r>
            <a:r>
              <a:rPr lang="en-US" dirty="0" err="1">
                <a:latin typeface="+mj-lt"/>
              </a:rPr>
              <a:t>kampanye</a:t>
            </a:r>
            <a:r>
              <a:rPr lang="en-US" dirty="0">
                <a:latin typeface="+mj-lt"/>
              </a:rPr>
              <a:t>. </a:t>
            </a:r>
            <a:r>
              <a:rPr lang="en-US" dirty="0" err="1">
                <a:latin typeface="+mj-lt"/>
              </a:rPr>
              <a:t>Selain</a:t>
            </a:r>
            <a:r>
              <a:rPr lang="en-US" dirty="0">
                <a:latin typeface="+mj-lt"/>
              </a:rPr>
              <a:t> </a:t>
            </a:r>
            <a:r>
              <a:rPr lang="en-US" dirty="0" err="1">
                <a:latin typeface="+mj-lt"/>
              </a:rPr>
              <a:t>itu</a:t>
            </a:r>
            <a:r>
              <a:rPr lang="en-US" dirty="0">
                <a:latin typeface="+mj-lt"/>
              </a:rPr>
              <a:t>, </a:t>
            </a:r>
            <a:r>
              <a:rPr lang="en-US" dirty="0" err="1">
                <a:latin typeface="+mj-lt"/>
              </a:rPr>
              <a:t>keterlambatan</a:t>
            </a:r>
            <a:r>
              <a:rPr lang="en-US" dirty="0">
                <a:latin typeface="+mj-lt"/>
              </a:rPr>
              <a:t> juga </a:t>
            </a:r>
            <a:r>
              <a:rPr lang="en-US" dirty="0" err="1">
                <a:latin typeface="+mj-lt"/>
              </a:rPr>
              <a:t>dapat</a:t>
            </a:r>
            <a:r>
              <a:rPr lang="en-US" dirty="0">
                <a:latin typeface="+mj-lt"/>
              </a:rPr>
              <a:t> </a:t>
            </a:r>
            <a:r>
              <a:rPr lang="en-US" dirty="0" err="1">
                <a:latin typeface="+mj-lt"/>
              </a:rPr>
              <a:t>berujung</a:t>
            </a:r>
            <a:r>
              <a:rPr lang="en-US" dirty="0">
                <a:latin typeface="+mj-lt"/>
              </a:rPr>
              <a:t> pada </a:t>
            </a:r>
            <a:r>
              <a:rPr lang="en-US" dirty="0" err="1">
                <a:latin typeface="+mj-lt"/>
              </a:rPr>
              <a:t>sanksi</a:t>
            </a:r>
            <a:r>
              <a:rPr lang="en-US" dirty="0">
                <a:latin typeface="+mj-lt"/>
              </a:rPr>
              <a:t> </a:t>
            </a:r>
            <a:r>
              <a:rPr lang="en-US" dirty="0" err="1">
                <a:latin typeface="+mj-lt"/>
              </a:rPr>
              <a:t>diskualifikasi</a:t>
            </a:r>
            <a:r>
              <a:rPr lang="en-US" dirty="0">
                <a:latin typeface="+mj-lt"/>
              </a:rPr>
              <a:t> </a:t>
            </a:r>
            <a:r>
              <a:rPr lang="en-US" dirty="0" err="1">
                <a:latin typeface="+mj-lt"/>
              </a:rPr>
              <a:t>paslon</a:t>
            </a:r>
            <a:r>
              <a:rPr lang="en-US" dirty="0">
                <a:latin typeface="+mj-lt"/>
              </a:rPr>
              <a:t>.</a:t>
            </a:r>
          </a:p>
          <a:p>
            <a:pPr marL="285750" indent="-285750">
              <a:buFont typeface="Arial" panose="020B0604020202020204" pitchFamily="34" charset="0"/>
              <a:buChar char="•"/>
            </a:pPr>
            <a:r>
              <a:rPr lang="en-US" dirty="0">
                <a:latin typeface="+mj-lt"/>
              </a:rPr>
              <a:t>Website SIKADEKA </a:t>
            </a:r>
            <a:r>
              <a:rPr lang="en-US" dirty="0" err="1">
                <a:latin typeface="+mj-lt"/>
              </a:rPr>
              <a:t>memunculkan</a:t>
            </a:r>
            <a:r>
              <a:rPr lang="en-US" dirty="0">
                <a:latin typeface="+mj-lt"/>
              </a:rPr>
              <a:t> </a:t>
            </a:r>
            <a:r>
              <a:rPr lang="en-US" dirty="0" err="1">
                <a:latin typeface="+mj-lt"/>
              </a:rPr>
              <a:t>dua</a:t>
            </a:r>
            <a:r>
              <a:rPr lang="en-US" dirty="0">
                <a:latin typeface="+mj-lt"/>
              </a:rPr>
              <a:t> data dana </a:t>
            </a:r>
            <a:r>
              <a:rPr lang="en-US" dirty="0" err="1">
                <a:latin typeface="+mj-lt"/>
              </a:rPr>
              <a:t>kampanye</a:t>
            </a:r>
            <a:r>
              <a:rPr lang="en-US" dirty="0">
                <a:latin typeface="+mj-lt"/>
              </a:rPr>
              <a:t>: dana </a:t>
            </a:r>
            <a:r>
              <a:rPr lang="en-US" dirty="0" err="1">
                <a:latin typeface="+mj-lt"/>
              </a:rPr>
              <a:t>kampanye</a:t>
            </a:r>
            <a:r>
              <a:rPr lang="en-US" dirty="0">
                <a:latin typeface="+mj-lt"/>
              </a:rPr>
              <a:t> yang </a:t>
            </a:r>
            <a:r>
              <a:rPr lang="en-US" dirty="0" err="1">
                <a:latin typeface="+mj-lt"/>
              </a:rPr>
              <a:t>tertera</a:t>
            </a:r>
            <a:r>
              <a:rPr lang="en-US" dirty="0">
                <a:latin typeface="+mj-lt"/>
              </a:rPr>
              <a:t> </a:t>
            </a:r>
            <a:r>
              <a:rPr lang="en-US" dirty="0" err="1">
                <a:latin typeface="+mj-lt"/>
              </a:rPr>
              <a:t>dalam</a:t>
            </a:r>
            <a:r>
              <a:rPr lang="en-US" dirty="0">
                <a:latin typeface="+mj-lt"/>
              </a:rPr>
              <a:t> </a:t>
            </a:r>
            <a:r>
              <a:rPr lang="en-US" dirty="0" err="1">
                <a:latin typeface="+mj-lt"/>
              </a:rPr>
              <a:t>dokumen</a:t>
            </a:r>
            <a:r>
              <a:rPr lang="en-US" dirty="0">
                <a:latin typeface="+mj-lt"/>
              </a:rPr>
              <a:t> LADK (yang </a:t>
            </a:r>
            <a:r>
              <a:rPr lang="en-US" dirty="0" err="1">
                <a:latin typeface="+mj-lt"/>
              </a:rPr>
              <a:t>bisa</a:t>
            </a:r>
            <a:r>
              <a:rPr lang="en-US" dirty="0">
                <a:latin typeface="+mj-lt"/>
              </a:rPr>
              <a:t> </a:t>
            </a:r>
            <a:r>
              <a:rPr lang="en-US" dirty="0" err="1">
                <a:latin typeface="+mj-lt"/>
              </a:rPr>
              <a:t>didownlad</a:t>
            </a:r>
            <a:r>
              <a:rPr lang="en-US" dirty="0">
                <a:latin typeface="+mj-lt"/>
              </a:rPr>
              <a:t>) &amp; dana </a:t>
            </a:r>
            <a:r>
              <a:rPr lang="en-US" dirty="0" err="1">
                <a:latin typeface="+mj-lt"/>
              </a:rPr>
              <a:t>kampanye</a:t>
            </a:r>
            <a:r>
              <a:rPr lang="en-US" dirty="0">
                <a:latin typeface="+mj-lt"/>
              </a:rPr>
              <a:t> yang </a:t>
            </a:r>
            <a:r>
              <a:rPr lang="en-US" dirty="0" err="1">
                <a:latin typeface="+mj-lt"/>
              </a:rPr>
              <a:t>ditampilkan</a:t>
            </a:r>
            <a:r>
              <a:rPr lang="en-US" dirty="0">
                <a:latin typeface="+mj-lt"/>
              </a:rPr>
              <a:t> </a:t>
            </a:r>
            <a:r>
              <a:rPr lang="en-US" dirty="0" err="1">
                <a:latin typeface="+mj-lt"/>
              </a:rPr>
              <a:t>langsung</a:t>
            </a:r>
            <a:r>
              <a:rPr lang="en-US" dirty="0">
                <a:latin typeface="+mj-lt"/>
              </a:rPr>
              <a:t> </a:t>
            </a:r>
            <a:r>
              <a:rPr lang="en-US" dirty="0" err="1">
                <a:latin typeface="+mj-lt"/>
              </a:rPr>
              <a:t>dalam</a:t>
            </a:r>
            <a:r>
              <a:rPr lang="en-US" dirty="0">
                <a:latin typeface="+mj-lt"/>
              </a:rPr>
              <a:t> </a:t>
            </a:r>
            <a:r>
              <a:rPr lang="en-US" dirty="0" err="1">
                <a:latin typeface="+mj-lt"/>
              </a:rPr>
              <a:t>halaman</a:t>
            </a:r>
            <a:r>
              <a:rPr lang="en-US" dirty="0">
                <a:latin typeface="+mj-lt"/>
              </a:rPr>
              <a:t> website SIKADEKA. </a:t>
            </a:r>
          </a:p>
          <a:p>
            <a:pPr marL="285750" indent="-285750">
              <a:buFont typeface="Arial" panose="020B0604020202020204" pitchFamily="34" charset="0"/>
              <a:buChar char="•"/>
            </a:pPr>
            <a:r>
              <a:rPr lang="en-US" dirty="0">
                <a:latin typeface="+mj-lt"/>
              </a:rPr>
              <a:t>KPU </a:t>
            </a:r>
            <a:r>
              <a:rPr lang="en-US" dirty="0" err="1">
                <a:latin typeface="+mj-lt"/>
              </a:rPr>
              <a:t>perlu</a:t>
            </a:r>
            <a:r>
              <a:rPr lang="en-US" dirty="0">
                <a:latin typeface="+mj-lt"/>
              </a:rPr>
              <a:t> </a:t>
            </a:r>
            <a:r>
              <a:rPr lang="en-US" dirty="0" err="1">
                <a:latin typeface="+mj-lt"/>
              </a:rPr>
              <a:t>memberikan</a:t>
            </a:r>
            <a:r>
              <a:rPr lang="en-US" dirty="0">
                <a:latin typeface="+mj-lt"/>
              </a:rPr>
              <a:t> </a:t>
            </a:r>
            <a:r>
              <a:rPr lang="en-US" dirty="0" err="1">
                <a:latin typeface="+mj-lt"/>
              </a:rPr>
              <a:t>keterangan</a:t>
            </a:r>
            <a:r>
              <a:rPr lang="en-US" dirty="0">
                <a:latin typeface="+mj-lt"/>
              </a:rPr>
              <a:t> pada data dana </a:t>
            </a:r>
            <a:r>
              <a:rPr lang="en-US" dirty="0" err="1">
                <a:latin typeface="+mj-lt"/>
              </a:rPr>
              <a:t>kempanye</a:t>
            </a:r>
            <a:r>
              <a:rPr lang="en-US" dirty="0">
                <a:latin typeface="+mj-lt"/>
              </a:rPr>
              <a:t> yang </a:t>
            </a:r>
            <a:r>
              <a:rPr lang="en-US" dirty="0" err="1">
                <a:latin typeface="+mj-lt"/>
              </a:rPr>
              <a:t>ditampilkan</a:t>
            </a:r>
            <a:r>
              <a:rPr lang="en-US" dirty="0">
                <a:latin typeface="+mj-lt"/>
              </a:rPr>
              <a:t> </a:t>
            </a:r>
            <a:r>
              <a:rPr lang="en-US" dirty="0" err="1">
                <a:latin typeface="+mj-lt"/>
              </a:rPr>
              <a:t>dalam</a:t>
            </a:r>
            <a:r>
              <a:rPr lang="en-US" dirty="0">
                <a:latin typeface="+mj-lt"/>
              </a:rPr>
              <a:t> </a:t>
            </a:r>
            <a:r>
              <a:rPr lang="en-US" dirty="0" err="1">
                <a:latin typeface="+mj-lt"/>
              </a:rPr>
              <a:t>halaman</a:t>
            </a:r>
            <a:r>
              <a:rPr lang="en-US" dirty="0">
                <a:latin typeface="+mj-lt"/>
              </a:rPr>
              <a:t> website SIKADEKA </a:t>
            </a:r>
            <a:r>
              <a:rPr lang="en-US" dirty="0" err="1">
                <a:latin typeface="+mj-lt"/>
              </a:rPr>
              <a:t>apakah</a:t>
            </a:r>
            <a:r>
              <a:rPr lang="en-US" dirty="0">
                <a:latin typeface="+mj-lt"/>
              </a:rPr>
              <a:t> </a:t>
            </a:r>
            <a:r>
              <a:rPr lang="en-US" dirty="0" err="1">
                <a:latin typeface="+mj-lt"/>
              </a:rPr>
              <a:t>berdasarkan</a:t>
            </a:r>
            <a:r>
              <a:rPr lang="en-US" dirty="0">
                <a:latin typeface="+mj-lt"/>
              </a:rPr>
              <a:t> </a:t>
            </a:r>
            <a:r>
              <a:rPr lang="en-US" i="1" dirty="0">
                <a:latin typeface="+mj-lt"/>
              </a:rPr>
              <a:t>real-time </a:t>
            </a:r>
            <a:r>
              <a:rPr lang="en-US" dirty="0" err="1">
                <a:latin typeface="+mj-lt"/>
              </a:rPr>
              <a:t>penerimaan</a:t>
            </a:r>
            <a:r>
              <a:rPr lang="en-US" dirty="0">
                <a:latin typeface="+mj-lt"/>
              </a:rPr>
              <a:t> dan </a:t>
            </a:r>
            <a:r>
              <a:rPr lang="en-US" dirty="0" err="1">
                <a:latin typeface="+mj-lt"/>
              </a:rPr>
              <a:t>pengeluaraan</a:t>
            </a:r>
            <a:r>
              <a:rPr lang="en-US" dirty="0">
                <a:latin typeface="+mj-lt"/>
              </a:rPr>
              <a:t> dana </a:t>
            </a:r>
            <a:r>
              <a:rPr lang="en-US" dirty="0" err="1">
                <a:latin typeface="+mj-lt"/>
              </a:rPr>
              <a:t>kampanye</a:t>
            </a:r>
            <a:r>
              <a:rPr lang="en-US" dirty="0">
                <a:latin typeface="+mj-lt"/>
              </a:rPr>
              <a:t>.  </a:t>
            </a:r>
          </a:p>
          <a:p>
            <a:pPr marL="285750" indent="-285750">
              <a:buFont typeface="Arial" panose="020B0604020202020204" pitchFamily="34" charset="0"/>
              <a:buChar char="•"/>
            </a:pPr>
            <a:r>
              <a:rPr lang="en-US" dirty="0" err="1">
                <a:latin typeface="+mj-lt"/>
              </a:rPr>
              <a:t>Berdasarkan</a:t>
            </a:r>
            <a:r>
              <a:rPr lang="en-US" dirty="0">
                <a:latin typeface="+mj-lt"/>
              </a:rPr>
              <a:t> </a:t>
            </a:r>
            <a:r>
              <a:rPr lang="en-US" dirty="0" err="1">
                <a:latin typeface="+mj-lt"/>
              </a:rPr>
              <a:t>dokumen</a:t>
            </a:r>
            <a:r>
              <a:rPr lang="en-US" dirty="0">
                <a:latin typeface="+mj-lt"/>
              </a:rPr>
              <a:t> LADK:</a:t>
            </a:r>
          </a:p>
          <a:p>
            <a:pPr marL="742950" lvl="1" indent="-285750">
              <a:buFont typeface="Arial" panose="020B0604020202020204" pitchFamily="34" charset="0"/>
              <a:buChar char="•"/>
            </a:pPr>
            <a:r>
              <a:rPr lang="en-US" dirty="0" err="1">
                <a:latin typeface="+mj-lt"/>
              </a:rPr>
              <a:t>Pasangan</a:t>
            </a:r>
            <a:r>
              <a:rPr lang="en-US" dirty="0">
                <a:latin typeface="+mj-lt"/>
              </a:rPr>
              <a:t> Calon </a:t>
            </a:r>
            <a:r>
              <a:rPr lang="en-US" dirty="0" err="1">
                <a:latin typeface="+mj-lt"/>
              </a:rPr>
              <a:t>Presiden</a:t>
            </a:r>
            <a:r>
              <a:rPr lang="en-US" dirty="0">
                <a:latin typeface="+mj-lt"/>
              </a:rPr>
              <a:t> dan Wakil </a:t>
            </a:r>
            <a:r>
              <a:rPr lang="en-US" dirty="0" err="1">
                <a:latin typeface="+mj-lt"/>
              </a:rPr>
              <a:t>Presiden</a:t>
            </a:r>
            <a:r>
              <a:rPr lang="en-US" dirty="0">
                <a:latin typeface="+mj-lt"/>
              </a:rPr>
              <a:t> </a:t>
            </a:r>
            <a:r>
              <a:rPr lang="en-US" dirty="0" err="1">
                <a:latin typeface="+mj-lt"/>
              </a:rPr>
              <a:t>Nomor</a:t>
            </a:r>
            <a:r>
              <a:rPr lang="en-US" dirty="0">
                <a:latin typeface="+mj-lt"/>
              </a:rPr>
              <a:t> </a:t>
            </a:r>
            <a:r>
              <a:rPr lang="en-US" dirty="0" err="1">
                <a:latin typeface="+mj-lt"/>
              </a:rPr>
              <a:t>Urut</a:t>
            </a:r>
            <a:r>
              <a:rPr lang="en-US" dirty="0">
                <a:latin typeface="+mj-lt"/>
              </a:rPr>
              <a:t> 1 </a:t>
            </a:r>
            <a:r>
              <a:rPr lang="en-US" dirty="0" err="1">
                <a:latin typeface="+mj-lt"/>
              </a:rPr>
              <a:t>melaporkan</a:t>
            </a:r>
            <a:r>
              <a:rPr lang="en-US" dirty="0">
                <a:latin typeface="+mj-lt"/>
              </a:rPr>
              <a:t> </a:t>
            </a:r>
            <a:r>
              <a:rPr lang="en-US" dirty="0" err="1">
                <a:latin typeface="+mj-lt"/>
              </a:rPr>
              <a:t>sumber</a:t>
            </a:r>
            <a:r>
              <a:rPr lang="en-US" dirty="0">
                <a:latin typeface="+mj-lt"/>
              </a:rPr>
              <a:t> </a:t>
            </a:r>
            <a:r>
              <a:rPr lang="en-US" dirty="0" err="1">
                <a:latin typeface="+mj-lt"/>
              </a:rPr>
              <a:t>penerimaan</a:t>
            </a:r>
            <a:r>
              <a:rPr lang="en-US" dirty="0">
                <a:latin typeface="+mj-lt"/>
              </a:rPr>
              <a:t> dana </a:t>
            </a:r>
            <a:r>
              <a:rPr lang="en-US" dirty="0" err="1">
                <a:latin typeface="+mj-lt"/>
              </a:rPr>
              <a:t>kampanye</a:t>
            </a:r>
            <a:r>
              <a:rPr lang="en-US" dirty="0">
                <a:latin typeface="+mj-lt"/>
              </a:rPr>
              <a:t> Rp. 0</a:t>
            </a:r>
          </a:p>
          <a:p>
            <a:pPr marL="742950" lvl="1" indent="-285750">
              <a:buFont typeface="Arial" panose="020B0604020202020204" pitchFamily="34" charset="0"/>
              <a:buChar char="•"/>
            </a:pPr>
            <a:r>
              <a:rPr lang="en-US" dirty="0" err="1">
                <a:latin typeface="+mj-lt"/>
              </a:rPr>
              <a:t>Pasangan</a:t>
            </a:r>
            <a:r>
              <a:rPr lang="en-US" dirty="0">
                <a:latin typeface="+mj-lt"/>
              </a:rPr>
              <a:t> Calon </a:t>
            </a:r>
            <a:r>
              <a:rPr lang="en-US" dirty="0" err="1">
                <a:latin typeface="+mj-lt"/>
              </a:rPr>
              <a:t>Presiden</a:t>
            </a:r>
            <a:r>
              <a:rPr lang="en-US" dirty="0">
                <a:latin typeface="+mj-lt"/>
              </a:rPr>
              <a:t> dan Wakil </a:t>
            </a:r>
            <a:r>
              <a:rPr lang="en-US" dirty="0" err="1">
                <a:latin typeface="+mj-lt"/>
              </a:rPr>
              <a:t>Presiden</a:t>
            </a:r>
            <a:r>
              <a:rPr lang="en-US" dirty="0">
                <a:latin typeface="+mj-lt"/>
              </a:rPr>
              <a:t> </a:t>
            </a:r>
            <a:r>
              <a:rPr lang="en-US" dirty="0" err="1">
                <a:latin typeface="+mj-lt"/>
              </a:rPr>
              <a:t>Nomor</a:t>
            </a:r>
            <a:r>
              <a:rPr lang="en-US" dirty="0">
                <a:latin typeface="+mj-lt"/>
              </a:rPr>
              <a:t> </a:t>
            </a:r>
            <a:r>
              <a:rPr lang="en-US" dirty="0" err="1">
                <a:latin typeface="+mj-lt"/>
              </a:rPr>
              <a:t>Urut</a:t>
            </a:r>
            <a:r>
              <a:rPr lang="en-US" dirty="0">
                <a:latin typeface="+mj-lt"/>
              </a:rPr>
              <a:t> 2 </a:t>
            </a:r>
            <a:r>
              <a:rPr lang="en-US" dirty="0" err="1">
                <a:latin typeface="+mj-lt"/>
              </a:rPr>
              <a:t>melaporkan</a:t>
            </a:r>
            <a:r>
              <a:rPr lang="en-US" dirty="0">
                <a:latin typeface="+mj-lt"/>
              </a:rPr>
              <a:t> </a:t>
            </a:r>
            <a:r>
              <a:rPr lang="en-US" dirty="0" err="1">
                <a:latin typeface="+mj-lt"/>
              </a:rPr>
              <a:t>sumber</a:t>
            </a:r>
            <a:r>
              <a:rPr lang="en-US" dirty="0">
                <a:latin typeface="+mj-lt"/>
              </a:rPr>
              <a:t> </a:t>
            </a:r>
            <a:r>
              <a:rPr lang="en-US" dirty="0" err="1">
                <a:latin typeface="+mj-lt"/>
              </a:rPr>
              <a:t>penerimaan</a:t>
            </a:r>
            <a:r>
              <a:rPr lang="en-US" dirty="0">
                <a:latin typeface="+mj-lt"/>
              </a:rPr>
              <a:t> dana </a:t>
            </a:r>
            <a:r>
              <a:rPr lang="en-US" dirty="0" err="1">
                <a:latin typeface="+mj-lt"/>
              </a:rPr>
              <a:t>kampanye</a:t>
            </a:r>
            <a:r>
              <a:rPr lang="en-US" dirty="0">
                <a:latin typeface="+mj-lt"/>
              </a:rPr>
              <a:t> Rp. 2.975.000.000 </a:t>
            </a:r>
            <a:r>
              <a:rPr lang="en-US" dirty="0" err="1">
                <a:latin typeface="+mj-lt"/>
              </a:rPr>
              <a:t>dengan</a:t>
            </a:r>
            <a:r>
              <a:rPr lang="en-US" dirty="0">
                <a:latin typeface="+mj-lt"/>
              </a:rPr>
              <a:t> </a:t>
            </a:r>
            <a:r>
              <a:rPr lang="en-US" dirty="0" err="1">
                <a:latin typeface="+mj-lt"/>
              </a:rPr>
              <a:t>sumber</a:t>
            </a:r>
            <a:r>
              <a:rPr lang="en-US" dirty="0">
                <a:latin typeface="+mj-lt"/>
              </a:rPr>
              <a:t> </a:t>
            </a:r>
            <a:r>
              <a:rPr lang="en-US" dirty="0" err="1">
                <a:latin typeface="+mj-lt"/>
              </a:rPr>
              <a:t>penerimaan</a:t>
            </a:r>
            <a:r>
              <a:rPr lang="en-US" dirty="0">
                <a:latin typeface="+mj-lt"/>
              </a:rPr>
              <a:t> </a:t>
            </a:r>
            <a:r>
              <a:rPr lang="en-US" dirty="0" err="1">
                <a:latin typeface="+mj-lt"/>
              </a:rPr>
              <a:t>berasal</a:t>
            </a:r>
            <a:r>
              <a:rPr lang="en-US" dirty="0">
                <a:latin typeface="+mj-lt"/>
              </a:rPr>
              <a:t> </a:t>
            </a:r>
            <a:r>
              <a:rPr lang="en-US" dirty="0" err="1">
                <a:latin typeface="+mj-lt"/>
              </a:rPr>
              <a:t>dari</a:t>
            </a:r>
            <a:r>
              <a:rPr lang="en-US" dirty="0">
                <a:latin typeface="+mj-lt"/>
              </a:rPr>
              <a:t> </a:t>
            </a:r>
            <a:r>
              <a:rPr lang="en-US" dirty="0" err="1">
                <a:latin typeface="+mj-lt"/>
              </a:rPr>
              <a:t>Pasangan</a:t>
            </a:r>
            <a:r>
              <a:rPr lang="en-US" dirty="0">
                <a:latin typeface="+mj-lt"/>
              </a:rPr>
              <a:t> Calon Rp. 25.000.000 dan </a:t>
            </a:r>
            <a:r>
              <a:rPr lang="en-US" dirty="0" err="1">
                <a:latin typeface="+mj-lt"/>
              </a:rPr>
              <a:t>Partai</a:t>
            </a:r>
            <a:r>
              <a:rPr lang="en-US" dirty="0">
                <a:latin typeface="+mj-lt"/>
              </a:rPr>
              <a:t> </a:t>
            </a:r>
            <a:r>
              <a:rPr lang="en-US" dirty="0" err="1">
                <a:latin typeface="+mj-lt"/>
              </a:rPr>
              <a:t>Politik</a:t>
            </a:r>
            <a:r>
              <a:rPr lang="en-US" dirty="0">
                <a:latin typeface="+mj-lt"/>
              </a:rPr>
              <a:t> </a:t>
            </a:r>
            <a:r>
              <a:rPr lang="en-US" dirty="0" err="1">
                <a:latin typeface="+mj-lt"/>
              </a:rPr>
              <a:t>atau</a:t>
            </a:r>
            <a:r>
              <a:rPr lang="en-US" dirty="0">
                <a:latin typeface="+mj-lt"/>
              </a:rPr>
              <a:t> </a:t>
            </a:r>
            <a:r>
              <a:rPr lang="en-US" dirty="0" err="1">
                <a:latin typeface="+mj-lt"/>
              </a:rPr>
              <a:t>Gabungan</a:t>
            </a:r>
            <a:r>
              <a:rPr lang="en-US" dirty="0">
                <a:latin typeface="+mj-lt"/>
              </a:rPr>
              <a:t> </a:t>
            </a:r>
            <a:r>
              <a:rPr lang="en-US" dirty="0" err="1">
                <a:latin typeface="+mj-lt"/>
              </a:rPr>
              <a:t>Partai</a:t>
            </a:r>
            <a:r>
              <a:rPr lang="en-US" dirty="0">
                <a:latin typeface="+mj-lt"/>
              </a:rPr>
              <a:t> </a:t>
            </a:r>
            <a:r>
              <a:rPr lang="en-US" dirty="0" err="1">
                <a:latin typeface="+mj-lt"/>
              </a:rPr>
              <a:t>Politik</a:t>
            </a:r>
            <a:r>
              <a:rPr lang="en-US" dirty="0">
                <a:latin typeface="+mj-lt"/>
              </a:rPr>
              <a:t> Rp. 2.950.000.000 </a:t>
            </a:r>
            <a:r>
              <a:rPr lang="en-US" dirty="0" err="1">
                <a:latin typeface="+mj-lt"/>
              </a:rPr>
              <a:t>dalam</a:t>
            </a:r>
            <a:r>
              <a:rPr lang="en-US" dirty="0">
                <a:latin typeface="+mj-lt"/>
              </a:rPr>
              <a:t> </a:t>
            </a:r>
            <a:r>
              <a:rPr lang="en-US" dirty="0" err="1">
                <a:latin typeface="+mj-lt"/>
              </a:rPr>
              <a:t>bentuk</a:t>
            </a:r>
            <a:r>
              <a:rPr lang="en-US" dirty="0">
                <a:latin typeface="+mj-lt"/>
              </a:rPr>
              <a:t> uang</a:t>
            </a:r>
          </a:p>
          <a:p>
            <a:pPr marL="742950" lvl="1" indent="-285750">
              <a:buFont typeface="Arial" panose="020B0604020202020204" pitchFamily="34" charset="0"/>
              <a:buChar char="•"/>
            </a:pPr>
            <a:r>
              <a:rPr lang="en-US" dirty="0" err="1">
                <a:latin typeface="+mj-lt"/>
              </a:rPr>
              <a:t>Pasangan</a:t>
            </a:r>
            <a:r>
              <a:rPr lang="en-US" dirty="0">
                <a:latin typeface="+mj-lt"/>
              </a:rPr>
              <a:t> Calon </a:t>
            </a:r>
            <a:r>
              <a:rPr lang="en-US" dirty="0" err="1">
                <a:latin typeface="+mj-lt"/>
              </a:rPr>
              <a:t>Presiden</a:t>
            </a:r>
            <a:r>
              <a:rPr lang="en-US" dirty="0">
                <a:latin typeface="+mj-lt"/>
              </a:rPr>
              <a:t> dan Wakil </a:t>
            </a:r>
            <a:r>
              <a:rPr lang="en-US" dirty="0" err="1">
                <a:latin typeface="+mj-lt"/>
              </a:rPr>
              <a:t>Presiden</a:t>
            </a:r>
            <a:r>
              <a:rPr lang="en-US" dirty="0">
                <a:latin typeface="+mj-lt"/>
              </a:rPr>
              <a:t> </a:t>
            </a:r>
            <a:r>
              <a:rPr lang="en-US" dirty="0" err="1">
                <a:latin typeface="+mj-lt"/>
              </a:rPr>
              <a:t>Nomor</a:t>
            </a:r>
            <a:r>
              <a:rPr lang="en-US" dirty="0">
                <a:latin typeface="+mj-lt"/>
              </a:rPr>
              <a:t> </a:t>
            </a:r>
            <a:r>
              <a:rPr lang="en-US" dirty="0" err="1">
                <a:latin typeface="+mj-lt"/>
              </a:rPr>
              <a:t>Urut</a:t>
            </a:r>
            <a:r>
              <a:rPr lang="en-US" dirty="0">
                <a:latin typeface="+mj-lt"/>
              </a:rPr>
              <a:t> 3 </a:t>
            </a:r>
            <a:r>
              <a:rPr lang="en-US" dirty="0" err="1">
                <a:latin typeface="+mj-lt"/>
              </a:rPr>
              <a:t>melaporkan</a:t>
            </a:r>
            <a:r>
              <a:rPr lang="en-US" dirty="0">
                <a:latin typeface="+mj-lt"/>
              </a:rPr>
              <a:t> </a:t>
            </a:r>
            <a:r>
              <a:rPr lang="en-US" dirty="0" err="1">
                <a:latin typeface="+mj-lt"/>
              </a:rPr>
              <a:t>sumber</a:t>
            </a:r>
            <a:r>
              <a:rPr lang="en-US" dirty="0">
                <a:latin typeface="+mj-lt"/>
              </a:rPr>
              <a:t> </a:t>
            </a:r>
            <a:r>
              <a:rPr lang="en-US" dirty="0" err="1">
                <a:latin typeface="+mj-lt"/>
              </a:rPr>
              <a:t>penerimaan</a:t>
            </a:r>
            <a:r>
              <a:rPr lang="en-US" dirty="0">
                <a:latin typeface="+mj-lt"/>
              </a:rPr>
              <a:t> dana </a:t>
            </a:r>
            <a:r>
              <a:rPr lang="en-US" dirty="0" err="1">
                <a:latin typeface="+mj-lt"/>
              </a:rPr>
              <a:t>kampanye</a:t>
            </a:r>
            <a:r>
              <a:rPr lang="en-US" dirty="0">
                <a:latin typeface="+mj-lt"/>
              </a:rPr>
              <a:t> Rp. 31.438.800.000 </a:t>
            </a:r>
            <a:r>
              <a:rPr lang="en-US" dirty="0" err="1">
                <a:latin typeface="+mj-lt"/>
              </a:rPr>
              <a:t>dengan</a:t>
            </a:r>
            <a:r>
              <a:rPr lang="en-US" dirty="0">
                <a:latin typeface="+mj-lt"/>
              </a:rPr>
              <a:t> </a:t>
            </a:r>
            <a:r>
              <a:rPr lang="en-US" dirty="0" err="1">
                <a:latin typeface="+mj-lt"/>
              </a:rPr>
              <a:t>sumber</a:t>
            </a:r>
            <a:r>
              <a:rPr lang="en-US" dirty="0">
                <a:latin typeface="+mj-lt"/>
              </a:rPr>
              <a:t> </a:t>
            </a:r>
            <a:r>
              <a:rPr lang="en-US" dirty="0" err="1">
                <a:latin typeface="+mj-lt"/>
              </a:rPr>
              <a:t>penerimaan</a:t>
            </a:r>
            <a:r>
              <a:rPr lang="en-US" dirty="0">
                <a:latin typeface="+mj-lt"/>
              </a:rPr>
              <a:t> </a:t>
            </a:r>
            <a:r>
              <a:rPr lang="en-US" dirty="0" err="1">
                <a:latin typeface="+mj-lt"/>
              </a:rPr>
              <a:t>berasal</a:t>
            </a:r>
            <a:r>
              <a:rPr lang="en-US" dirty="0">
                <a:latin typeface="+mj-lt"/>
              </a:rPr>
              <a:t> </a:t>
            </a:r>
            <a:r>
              <a:rPr lang="en-US" dirty="0" err="1">
                <a:latin typeface="+mj-lt"/>
              </a:rPr>
              <a:t>dari</a:t>
            </a:r>
            <a:r>
              <a:rPr lang="en-US" dirty="0">
                <a:latin typeface="+mj-lt"/>
              </a:rPr>
              <a:t> </a:t>
            </a:r>
            <a:r>
              <a:rPr lang="en-US" dirty="0" err="1">
                <a:latin typeface="+mj-lt"/>
              </a:rPr>
              <a:t>Pasangan</a:t>
            </a:r>
            <a:r>
              <a:rPr lang="en-US" dirty="0">
                <a:latin typeface="+mj-lt"/>
              </a:rPr>
              <a:t> Calon Rp. 2.000.000.000 dan </a:t>
            </a:r>
            <a:r>
              <a:rPr lang="en-US" dirty="0" err="1">
                <a:latin typeface="+mj-lt"/>
              </a:rPr>
              <a:t>Partai</a:t>
            </a:r>
            <a:r>
              <a:rPr lang="en-US" dirty="0">
                <a:latin typeface="+mj-lt"/>
              </a:rPr>
              <a:t> </a:t>
            </a:r>
            <a:r>
              <a:rPr lang="en-US" dirty="0" err="1">
                <a:latin typeface="+mj-lt"/>
              </a:rPr>
              <a:t>Politik</a:t>
            </a:r>
            <a:r>
              <a:rPr lang="en-US" dirty="0">
                <a:latin typeface="+mj-lt"/>
              </a:rPr>
              <a:t> </a:t>
            </a:r>
            <a:r>
              <a:rPr lang="en-US" dirty="0" err="1">
                <a:latin typeface="+mj-lt"/>
              </a:rPr>
              <a:t>atau</a:t>
            </a:r>
            <a:r>
              <a:rPr lang="en-US" dirty="0">
                <a:latin typeface="+mj-lt"/>
              </a:rPr>
              <a:t> </a:t>
            </a:r>
            <a:r>
              <a:rPr lang="en-US" dirty="0" err="1">
                <a:latin typeface="+mj-lt"/>
              </a:rPr>
              <a:t>Gabungan</a:t>
            </a:r>
            <a:r>
              <a:rPr lang="en-US" dirty="0">
                <a:latin typeface="+mj-lt"/>
              </a:rPr>
              <a:t> </a:t>
            </a:r>
            <a:r>
              <a:rPr lang="en-US" dirty="0" err="1">
                <a:latin typeface="+mj-lt"/>
              </a:rPr>
              <a:t>Partai</a:t>
            </a:r>
            <a:r>
              <a:rPr lang="en-US" dirty="0">
                <a:latin typeface="+mj-lt"/>
              </a:rPr>
              <a:t> </a:t>
            </a:r>
            <a:r>
              <a:rPr lang="en-US" dirty="0" err="1">
                <a:latin typeface="+mj-lt"/>
              </a:rPr>
              <a:t>Politik</a:t>
            </a:r>
            <a:r>
              <a:rPr lang="en-US" dirty="0">
                <a:latin typeface="+mj-lt"/>
              </a:rPr>
              <a:t> Rp. 6.000.000.000 </a:t>
            </a:r>
            <a:r>
              <a:rPr lang="en-US" dirty="0" err="1">
                <a:latin typeface="+mj-lt"/>
              </a:rPr>
              <a:t>dalam</a:t>
            </a:r>
            <a:r>
              <a:rPr lang="en-US" dirty="0">
                <a:latin typeface="+mj-lt"/>
              </a:rPr>
              <a:t> </a:t>
            </a:r>
            <a:r>
              <a:rPr lang="en-US" dirty="0" err="1">
                <a:latin typeface="+mj-lt"/>
              </a:rPr>
              <a:t>bentuk</a:t>
            </a:r>
            <a:r>
              <a:rPr lang="en-US" dirty="0">
                <a:latin typeface="+mj-lt"/>
              </a:rPr>
              <a:t> </a:t>
            </a:r>
            <a:r>
              <a:rPr lang="en-US" dirty="0" err="1">
                <a:latin typeface="+mj-lt"/>
              </a:rPr>
              <a:t>barang</a:t>
            </a:r>
            <a:r>
              <a:rPr lang="en-US" dirty="0">
                <a:latin typeface="+mj-lt"/>
              </a:rPr>
              <a:t> dan Rp. 28.838.800.000 </a:t>
            </a:r>
            <a:r>
              <a:rPr lang="en-US" dirty="0" err="1">
                <a:latin typeface="+mj-lt"/>
              </a:rPr>
              <a:t>dalam</a:t>
            </a:r>
            <a:r>
              <a:rPr lang="en-US" dirty="0">
                <a:latin typeface="+mj-lt"/>
              </a:rPr>
              <a:t> </a:t>
            </a:r>
            <a:r>
              <a:rPr lang="en-US" dirty="0" err="1">
                <a:latin typeface="+mj-lt"/>
              </a:rPr>
              <a:t>bentuk</a:t>
            </a:r>
            <a:r>
              <a:rPr lang="en-US" dirty="0">
                <a:latin typeface="+mj-lt"/>
              </a:rPr>
              <a:t> </a:t>
            </a:r>
            <a:r>
              <a:rPr lang="en-US" dirty="0" err="1">
                <a:latin typeface="+mj-lt"/>
              </a:rPr>
              <a:t>jasa</a:t>
            </a:r>
            <a:endParaRPr lang="en-US" dirty="0">
              <a:latin typeface="+mj-lt"/>
            </a:endParaRPr>
          </a:p>
          <a:p>
            <a:pPr marL="285750" indent="-285750">
              <a:buFont typeface="Arial" panose="020B0604020202020204" pitchFamily="34" charset="0"/>
              <a:buChar char="•"/>
            </a:pPr>
            <a:r>
              <a:rPr lang="en-US" dirty="0" err="1">
                <a:latin typeface="+mj-lt"/>
              </a:rPr>
              <a:t>Pasangan</a:t>
            </a:r>
            <a:r>
              <a:rPr lang="en-US" dirty="0">
                <a:latin typeface="+mj-lt"/>
              </a:rPr>
              <a:t> Calon </a:t>
            </a:r>
            <a:r>
              <a:rPr lang="en-US" dirty="0" err="1">
                <a:latin typeface="+mj-lt"/>
              </a:rPr>
              <a:t>perlu</a:t>
            </a:r>
            <a:r>
              <a:rPr lang="en-US" dirty="0">
                <a:latin typeface="+mj-lt"/>
              </a:rPr>
              <a:t> </a:t>
            </a:r>
            <a:r>
              <a:rPr lang="en-US" dirty="0" err="1">
                <a:latin typeface="+mj-lt"/>
              </a:rPr>
              <a:t>merincikan</a:t>
            </a:r>
            <a:r>
              <a:rPr lang="en-US" dirty="0">
                <a:latin typeface="+mj-lt"/>
              </a:rPr>
              <a:t> </a:t>
            </a:r>
            <a:r>
              <a:rPr lang="en-US" dirty="0" err="1">
                <a:latin typeface="+mj-lt"/>
              </a:rPr>
              <a:t>sumbangan</a:t>
            </a:r>
            <a:r>
              <a:rPr lang="en-US" dirty="0">
                <a:latin typeface="+mj-lt"/>
              </a:rPr>
              <a:t> dana </a:t>
            </a:r>
            <a:r>
              <a:rPr lang="en-US" dirty="0" err="1">
                <a:latin typeface="+mj-lt"/>
              </a:rPr>
              <a:t>kampanye</a:t>
            </a:r>
            <a:r>
              <a:rPr lang="en-US" dirty="0">
                <a:latin typeface="+mj-lt"/>
              </a:rPr>
              <a:t> </a:t>
            </a:r>
            <a:r>
              <a:rPr lang="en-US" dirty="0" err="1">
                <a:latin typeface="+mj-lt"/>
              </a:rPr>
              <a:t>dalam</a:t>
            </a:r>
            <a:r>
              <a:rPr lang="en-US" dirty="0">
                <a:latin typeface="+mj-lt"/>
              </a:rPr>
              <a:t> </a:t>
            </a:r>
            <a:r>
              <a:rPr lang="en-US" dirty="0" err="1">
                <a:latin typeface="+mj-lt"/>
              </a:rPr>
              <a:t>bentuk</a:t>
            </a:r>
            <a:r>
              <a:rPr lang="en-US" dirty="0">
                <a:latin typeface="+mj-lt"/>
              </a:rPr>
              <a:t> </a:t>
            </a:r>
            <a:r>
              <a:rPr lang="en-US" dirty="0" err="1">
                <a:latin typeface="+mj-lt"/>
              </a:rPr>
              <a:t>barang</a:t>
            </a:r>
            <a:r>
              <a:rPr lang="en-US" dirty="0">
                <a:latin typeface="+mj-lt"/>
              </a:rPr>
              <a:t> dan </a:t>
            </a:r>
            <a:r>
              <a:rPr lang="en-US" dirty="0" err="1">
                <a:latin typeface="+mj-lt"/>
              </a:rPr>
              <a:t>jasa</a:t>
            </a:r>
            <a:r>
              <a:rPr lang="en-US" dirty="0">
                <a:latin typeface="+mj-lt"/>
              </a:rPr>
              <a:t> </a:t>
            </a:r>
            <a:r>
              <a:rPr lang="en-US" dirty="0" err="1">
                <a:latin typeface="+mj-lt"/>
              </a:rPr>
              <a:t>serta</a:t>
            </a:r>
            <a:r>
              <a:rPr lang="en-US" dirty="0">
                <a:latin typeface="+mj-lt"/>
              </a:rPr>
              <a:t> </a:t>
            </a:r>
            <a:r>
              <a:rPr lang="en-US" dirty="0" err="1">
                <a:latin typeface="+mj-lt"/>
              </a:rPr>
              <a:t>dipublikasikan</a:t>
            </a:r>
            <a:r>
              <a:rPr lang="en-US" dirty="0">
                <a:latin typeface="+mj-lt"/>
              </a:rPr>
              <a:t> oleh KPU </a:t>
            </a:r>
          </a:p>
        </p:txBody>
      </p:sp>
      <p:sp>
        <p:nvSpPr>
          <p:cNvPr id="24" name="TextBox 23">
            <a:extLst>
              <a:ext uri="{FF2B5EF4-FFF2-40B4-BE49-F238E27FC236}">
                <a16:creationId xmlns:a16="http://schemas.microsoft.com/office/drawing/2014/main" id="{32E8F8D2-59E5-158F-0578-E26DC2B140C8}"/>
              </a:ext>
            </a:extLst>
          </p:cNvPr>
          <p:cNvSpPr txBox="1"/>
          <p:nvPr/>
        </p:nvSpPr>
        <p:spPr>
          <a:xfrm>
            <a:off x="714167" y="648441"/>
            <a:ext cx="3866123" cy="646331"/>
          </a:xfrm>
          <a:prstGeom prst="rect">
            <a:avLst/>
          </a:prstGeom>
          <a:noFill/>
        </p:spPr>
        <p:txBody>
          <a:bodyPr wrap="none" rtlCol="0">
            <a:spAutoFit/>
          </a:bodyPr>
          <a:lstStyle/>
          <a:p>
            <a:r>
              <a:rPr lang="id-ID" sz="3600" b="1" i="1" dirty="0"/>
              <a:t>Potret LADK </a:t>
            </a:r>
            <a:r>
              <a:rPr lang="id-ID" sz="3600" b="1" i="1" dirty="0" err="1"/>
              <a:t>Paslon</a:t>
            </a:r>
            <a:endParaRPr lang="en-US" sz="3600" b="1" i="1" dirty="0"/>
          </a:p>
        </p:txBody>
      </p:sp>
      <p:pic>
        <p:nvPicPr>
          <p:cNvPr id="3" name="Picture 2">
            <a:extLst>
              <a:ext uri="{FF2B5EF4-FFF2-40B4-BE49-F238E27FC236}">
                <a16:creationId xmlns:a16="http://schemas.microsoft.com/office/drawing/2014/main" id="{4BE6745B-ED4E-3767-4F1F-16DB4E319797}"/>
              </a:ext>
            </a:extLst>
          </p:cNvPr>
          <p:cNvPicPr>
            <a:picLocks noChangeAspect="1"/>
          </p:cNvPicPr>
          <p:nvPr/>
        </p:nvPicPr>
        <p:blipFill>
          <a:blip r:embed="rId4"/>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15442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3" name="TextBox 2">
            <a:extLst>
              <a:ext uri="{FF2B5EF4-FFF2-40B4-BE49-F238E27FC236}">
                <a16:creationId xmlns:a16="http://schemas.microsoft.com/office/drawing/2014/main" id="{4C6B9D8C-E38A-21F3-4BA8-581D44AAF213}"/>
              </a:ext>
            </a:extLst>
          </p:cNvPr>
          <p:cNvSpPr txBox="1"/>
          <p:nvPr/>
        </p:nvSpPr>
        <p:spPr>
          <a:xfrm>
            <a:off x="676912" y="623845"/>
            <a:ext cx="7768280" cy="646331"/>
          </a:xfrm>
          <a:prstGeom prst="rect">
            <a:avLst/>
          </a:prstGeom>
          <a:noFill/>
        </p:spPr>
        <p:txBody>
          <a:bodyPr wrap="none" rtlCol="0">
            <a:spAutoFit/>
          </a:bodyPr>
          <a:lstStyle/>
          <a:p>
            <a:r>
              <a:rPr lang="en-US" sz="3600" b="1" i="1" dirty="0" err="1"/>
              <a:t>Iklan</a:t>
            </a:r>
            <a:r>
              <a:rPr lang="en-US" sz="3600" b="1" i="1" dirty="0"/>
              <a:t> </a:t>
            </a:r>
            <a:r>
              <a:rPr lang="en-US" sz="3600" b="1" i="1" dirty="0" err="1"/>
              <a:t>Kampanye</a:t>
            </a:r>
            <a:r>
              <a:rPr lang="en-US" sz="3600" b="1" i="1" dirty="0"/>
              <a:t> di Media </a:t>
            </a:r>
            <a:r>
              <a:rPr lang="en-US" sz="3600" b="1" i="1" dirty="0" err="1"/>
              <a:t>Sosial</a:t>
            </a:r>
            <a:r>
              <a:rPr lang="en-US" sz="3600" b="1" i="1" dirty="0"/>
              <a:t> (META)</a:t>
            </a:r>
          </a:p>
        </p:txBody>
      </p:sp>
      <p:pic>
        <p:nvPicPr>
          <p:cNvPr id="3074" name="Picture 2">
            <a:extLst>
              <a:ext uri="{FF2B5EF4-FFF2-40B4-BE49-F238E27FC236}">
                <a16:creationId xmlns:a16="http://schemas.microsoft.com/office/drawing/2014/main" id="{DB7C373D-3657-35AB-AD40-330705EE1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331" y="1783035"/>
            <a:ext cx="6281530" cy="456806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E0D3BA8-05FF-B324-4916-DBDB1AA76B93}"/>
              </a:ext>
            </a:extLst>
          </p:cNvPr>
          <p:cNvSpPr txBox="1"/>
          <p:nvPr/>
        </p:nvSpPr>
        <p:spPr>
          <a:xfrm>
            <a:off x="89139" y="1382286"/>
            <a:ext cx="5546348" cy="4893647"/>
          </a:xfrm>
          <a:prstGeom prst="rect">
            <a:avLst/>
          </a:prstGeom>
          <a:noFill/>
        </p:spPr>
        <p:txBody>
          <a:bodyPr wrap="square">
            <a:spAutoFit/>
          </a:bodyPr>
          <a:lstStyle/>
          <a:p>
            <a:pPr marL="285750" indent="-285750" algn="just">
              <a:buFont typeface="Wingdings" pitchFamily="2" charset="2"/>
              <a:buChar char="Ø"/>
            </a:pPr>
            <a:r>
              <a:rPr lang="id-ID" sz="1300" i="1" dirty="0">
                <a:effectLst/>
                <a:latin typeface="+mj-lt"/>
                <a:ea typeface="Calibri" panose="020F0502020204030204" pitchFamily="34" charset="0"/>
              </a:rPr>
              <a:t>Ad </a:t>
            </a:r>
            <a:r>
              <a:rPr lang="id-ID" sz="1300" i="1" dirty="0" err="1">
                <a:effectLst/>
                <a:latin typeface="+mj-lt"/>
                <a:ea typeface="Calibri" panose="020F0502020204030204" pitchFamily="34" charset="0"/>
              </a:rPr>
              <a:t>library</a:t>
            </a:r>
            <a:r>
              <a:rPr lang="id-ID" sz="1300" dirty="0">
                <a:effectLst/>
                <a:latin typeface="+mj-lt"/>
                <a:ea typeface="Calibri" panose="020F0502020204030204" pitchFamily="34" charset="0"/>
              </a:rPr>
              <a:t> meta menampilkan konten iklan dan besaran biaya yang dikeluarkan untuk beriklan di kanal media sosial Meta beserta sumber pengiklan. </a:t>
            </a:r>
          </a:p>
          <a:p>
            <a:pPr marL="285750" indent="-285750" algn="just">
              <a:buFont typeface="Wingdings" pitchFamily="2" charset="2"/>
              <a:buChar char="Ø"/>
            </a:pPr>
            <a:r>
              <a:rPr lang="id-ID" sz="1300" dirty="0">
                <a:effectLst/>
                <a:latin typeface="+mj-lt"/>
                <a:ea typeface="Calibri" panose="020F0502020204030204" pitchFamily="34" charset="0"/>
              </a:rPr>
              <a:t>Meta memiliki kebijakan bagi setiap pengiklan yang masuk dalam kategori iklan pada isu sosial, pemilu, atau politik untuk wajib mencantumkan identitas sumber yang membayar iklan tersebut atau </a:t>
            </a:r>
            <a:r>
              <a:rPr lang="id-ID" sz="1300" i="1" dirty="0" err="1">
                <a:effectLst/>
                <a:latin typeface="+mj-lt"/>
                <a:ea typeface="Calibri" panose="020F0502020204030204" pitchFamily="34" charset="0"/>
              </a:rPr>
              <a:t>disclaimer</a:t>
            </a:r>
            <a:r>
              <a:rPr lang="id-ID" sz="1300" dirty="0">
                <a:effectLst/>
                <a:latin typeface="+mj-lt"/>
                <a:ea typeface="Calibri" panose="020F0502020204030204" pitchFamily="34" charset="0"/>
              </a:rPr>
              <a:t>. </a:t>
            </a:r>
          </a:p>
          <a:p>
            <a:pPr marL="285750" indent="-285750" algn="just">
              <a:buFont typeface="Wingdings" pitchFamily="2" charset="2"/>
              <a:buChar char="Ø"/>
            </a:pPr>
            <a:r>
              <a:rPr lang="id-ID" sz="1300" dirty="0">
                <a:effectLst/>
                <a:latin typeface="+mj-lt"/>
                <a:ea typeface="Calibri" panose="020F0502020204030204" pitchFamily="34" charset="0"/>
              </a:rPr>
              <a:t>fitur </a:t>
            </a:r>
            <a:r>
              <a:rPr lang="id-ID" sz="1300" i="1" dirty="0">
                <a:effectLst/>
                <a:latin typeface="+mj-lt"/>
                <a:ea typeface="Calibri" panose="020F0502020204030204" pitchFamily="34" charset="0"/>
              </a:rPr>
              <a:t>Ad </a:t>
            </a:r>
            <a:r>
              <a:rPr lang="id-ID" sz="1300" i="1" dirty="0" err="1">
                <a:effectLst/>
                <a:latin typeface="+mj-lt"/>
                <a:ea typeface="Calibri" panose="020F0502020204030204" pitchFamily="34" charset="0"/>
              </a:rPr>
              <a:t>library</a:t>
            </a:r>
            <a:r>
              <a:rPr lang="id-ID" sz="1300" dirty="0">
                <a:effectLst/>
                <a:latin typeface="+mj-lt"/>
                <a:ea typeface="Calibri" panose="020F0502020204030204" pitchFamily="34" charset="0"/>
              </a:rPr>
              <a:t> ini dapat dijadikan instrumen untuk melihat sumber penerimaan dana kampanye dalam bentuk barang yang seharusnya tercatat dalam LADK. </a:t>
            </a:r>
          </a:p>
          <a:p>
            <a:pPr marL="285750" indent="-285750" algn="just">
              <a:buFont typeface="Wingdings" pitchFamily="2" charset="2"/>
              <a:buChar char="Ø"/>
            </a:pPr>
            <a:r>
              <a:rPr lang="id-ID" sz="1300" dirty="0">
                <a:effectLst/>
                <a:latin typeface="+mj-lt"/>
                <a:ea typeface="Calibri" panose="020F0502020204030204" pitchFamily="34" charset="0"/>
              </a:rPr>
              <a:t>Penelusuran iklan kampanye ketiga pasangan calon di media sosial dengan menggunakan </a:t>
            </a:r>
            <a:r>
              <a:rPr lang="id-ID" sz="1300" i="1" dirty="0">
                <a:effectLst/>
                <a:latin typeface="+mj-lt"/>
                <a:ea typeface="Calibri" panose="020F0502020204030204" pitchFamily="34" charset="0"/>
              </a:rPr>
              <a:t>Ad </a:t>
            </a:r>
            <a:r>
              <a:rPr lang="id-ID" sz="1300" i="1" dirty="0" err="1">
                <a:effectLst/>
                <a:latin typeface="+mj-lt"/>
                <a:ea typeface="Calibri" panose="020F0502020204030204" pitchFamily="34" charset="0"/>
              </a:rPr>
              <a:t>Library</a:t>
            </a:r>
            <a:r>
              <a:rPr lang="id-ID" sz="1300" dirty="0">
                <a:effectLst/>
                <a:latin typeface="+mj-lt"/>
                <a:ea typeface="Calibri" panose="020F0502020204030204" pitchFamily="34" charset="0"/>
              </a:rPr>
              <a:t> dilakukan dalam dua tahap. </a:t>
            </a:r>
          </a:p>
          <a:p>
            <a:pPr marL="742950" lvl="1" indent="-285750" algn="just">
              <a:buFont typeface="Wingdings" pitchFamily="2" charset="2"/>
              <a:buChar char="Ø"/>
            </a:pPr>
            <a:r>
              <a:rPr lang="id-ID" sz="1300" dirty="0">
                <a:latin typeface="+mj-lt"/>
                <a:ea typeface="Calibri" panose="020F0502020204030204" pitchFamily="34" charset="0"/>
              </a:rPr>
              <a:t>M</a:t>
            </a:r>
            <a:r>
              <a:rPr lang="id-ID" sz="1300" dirty="0">
                <a:effectLst/>
                <a:latin typeface="+mj-lt"/>
                <a:ea typeface="Calibri" panose="020F0502020204030204" pitchFamily="34" charset="0"/>
              </a:rPr>
              <a:t>enentukan rentang waktu pengiklanan. Ad </a:t>
            </a:r>
            <a:r>
              <a:rPr lang="id-ID" sz="1300" dirty="0" err="1">
                <a:effectLst/>
                <a:latin typeface="+mj-lt"/>
                <a:ea typeface="Calibri" panose="020F0502020204030204" pitchFamily="34" charset="0"/>
              </a:rPr>
              <a:t>library</a:t>
            </a:r>
            <a:r>
              <a:rPr lang="id-ID" sz="1300" dirty="0">
                <a:effectLst/>
                <a:latin typeface="+mj-lt"/>
                <a:ea typeface="Calibri" panose="020F0502020204030204" pitchFamily="34" charset="0"/>
              </a:rPr>
              <a:t> Meta memiliki fitur rentang waktu untuk melihat kapan iklan tersebut mulai ditayangkan. Adapun pilihan rentang mulai dari: hari kemarin, tujuh hari terakhir, 30 hari terakhir, 90 hari terakhir, dan semua waktu. Dalam rangka membuktikan adanya sumbangan dari pihak lain dalam bentuk iklan kampanye di media sosial yang seharusnya tercermin dalam LADK periode 16-26 November, rentang waktu penelusuran iklan di media sosial yang dipilih adalah 30 hari terakhir terhitung sejak 16 November hingga 15 Desember 2023. </a:t>
            </a:r>
          </a:p>
          <a:p>
            <a:pPr marL="742950" lvl="1" indent="-285750" algn="just">
              <a:buFont typeface="Wingdings" pitchFamily="2" charset="2"/>
              <a:buChar char="Ø"/>
            </a:pPr>
            <a:r>
              <a:rPr lang="id-ID" sz="1300" dirty="0">
                <a:latin typeface="+mj-lt"/>
                <a:ea typeface="Calibri" panose="020F0502020204030204" pitchFamily="34" charset="0"/>
              </a:rPr>
              <a:t>M</a:t>
            </a:r>
            <a:r>
              <a:rPr lang="id-ID" sz="1300" dirty="0">
                <a:effectLst/>
                <a:latin typeface="+mj-lt"/>
                <a:ea typeface="Calibri" panose="020F0502020204030204" pitchFamily="34" charset="0"/>
              </a:rPr>
              <a:t>elakukan pencarian iklan di media sosial dengan </a:t>
            </a:r>
            <a:r>
              <a:rPr lang="id-ID" sz="1300" dirty="0" err="1">
                <a:effectLst/>
                <a:latin typeface="+mj-lt"/>
                <a:ea typeface="Calibri" panose="020F0502020204030204" pitchFamily="34" charset="0"/>
              </a:rPr>
              <a:t>memasukan</a:t>
            </a:r>
            <a:r>
              <a:rPr lang="id-ID" sz="1300" dirty="0">
                <a:effectLst/>
                <a:latin typeface="+mj-lt"/>
                <a:ea typeface="Calibri" panose="020F0502020204030204" pitchFamily="34" charset="0"/>
              </a:rPr>
              <a:t> kata kunci dari nama calon presiden, calon wakil presiden, dan nama pasangan calon presiden dan wakil presiden ke mesin pencarian Ad </a:t>
            </a:r>
            <a:r>
              <a:rPr lang="id-ID" sz="1300" dirty="0" err="1">
                <a:effectLst/>
                <a:latin typeface="+mj-lt"/>
                <a:ea typeface="Calibri" panose="020F0502020204030204" pitchFamily="34" charset="0"/>
              </a:rPr>
              <a:t>library</a:t>
            </a:r>
            <a:r>
              <a:rPr lang="id-ID" sz="1300" dirty="0">
                <a:latin typeface="+mj-lt"/>
                <a:ea typeface="Calibri" panose="020F0502020204030204" pitchFamily="34" charset="0"/>
              </a:rPr>
              <a:t>.</a:t>
            </a:r>
            <a:endParaRPr lang="en-ID" sz="1300" dirty="0">
              <a:solidFill>
                <a:srgbClr val="000000"/>
              </a:solidFill>
              <a:latin typeface="+mj-lt"/>
            </a:endParaRPr>
          </a:p>
        </p:txBody>
      </p:sp>
      <p:sp>
        <p:nvSpPr>
          <p:cNvPr id="26" name="TextBox 25">
            <a:extLst>
              <a:ext uri="{FF2B5EF4-FFF2-40B4-BE49-F238E27FC236}">
                <a16:creationId xmlns:a16="http://schemas.microsoft.com/office/drawing/2014/main" id="{6AE23FE9-F4AC-23BB-D4DD-2CD492157CD9}"/>
              </a:ext>
            </a:extLst>
          </p:cNvPr>
          <p:cNvSpPr txBox="1"/>
          <p:nvPr/>
        </p:nvSpPr>
        <p:spPr>
          <a:xfrm>
            <a:off x="5695849" y="1200458"/>
            <a:ext cx="6077051" cy="646331"/>
          </a:xfrm>
          <a:prstGeom prst="rect">
            <a:avLst/>
          </a:prstGeom>
          <a:noFill/>
        </p:spPr>
        <p:txBody>
          <a:bodyPr wrap="square">
            <a:spAutoFit/>
          </a:bodyPr>
          <a:lstStyle/>
          <a:p>
            <a:pPr algn="ctr"/>
            <a:r>
              <a:rPr lang="id-ID" b="1" dirty="0">
                <a:latin typeface="+mj-lt"/>
                <a:ea typeface="Calibri" panose="020F0502020204030204" pitchFamily="34" charset="0"/>
              </a:rPr>
              <a:t>Iklan Kampanye di Meta </a:t>
            </a:r>
            <a:r>
              <a:rPr lang="id-ID" sz="1800" b="1" dirty="0">
                <a:effectLst/>
                <a:latin typeface="+mj-lt"/>
                <a:ea typeface="Calibri" panose="020F0502020204030204" pitchFamily="34" charset="0"/>
              </a:rPr>
              <a:t>30 hari terakhir terhitung sejak 16 November hingga 15 Desember 2023</a:t>
            </a:r>
            <a:endParaRPr lang="en-GB" b="1" dirty="0"/>
          </a:p>
        </p:txBody>
      </p:sp>
      <p:pic>
        <p:nvPicPr>
          <p:cNvPr id="2" name="Picture 1">
            <a:extLst>
              <a:ext uri="{FF2B5EF4-FFF2-40B4-BE49-F238E27FC236}">
                <a16:creationId xmlns:a16="http://schemas.microsoft.com/office/drawing/2014/main" id="{D39AFFF5-274A-C22C-A2A4-E8DB07471756}"/>
              </a:ext>
            </a:extLst>
          </p:cNvPr>
          <p:cNvPicPr>
            <a:picLocks noChangeAspect="1"/>
          </p:cNvPicPr>
          <p:nvPr/>
        </p:nvPicPr>
        <p:blipFill>
          <a:blip r:embed="rId5"/>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332485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3" name="TextBox 2">
            <a:extLst>
              <a:ext uri="{FF2B5EF4-FFF2-40B4-BE49-F238E27FC236}">
                <a16:creationId xmlns:a16="http://schemas.microsoft.com/office/drawing/2014/main" id="{4C6B9D8C-E38A-21F3-4BA8-581D44AAF213}"/>
              </a:ext>
            </a:extLst>
          </p:cNvPr>
          <p:cNvSpPr txBox="1"/>
          <p:nvPr/>
        </p:nvSpPr>
        <p:spPr>
          <a:xfrm>
            <a:off x="676912" y="640242"/>
            <a:ext cx="8334141" cy="584775"/>
          </a:xfrm>
          <a:prstGeom prst="rect">
            <a:avLst/>
          </a:prstGeom>
          <a:noFill/>
        </p:spPr>
        <p:txBody>
          <a:bodyPr wrap="none" rtlCol="0">
            <a:spAutoFit/>
          </a:bodyPr>
          <a:lstStyle/>
          <a:p>
            <a:r>
              <a:rPr lang="en-US" sz="3200" b="1" i="1" dirty="0" err="1">
                <a:latin typeface="+mj-lt"/>
              </a:rPr>
              <a:t>Temuan</a:t>
            </a:r>
            <a:r>
              <a:rPr lang="en-US" sz="3200" b="1" i="1" dirty="0">
                <a:latin typeface="+mj-lt"/>
              </a:rPr>
              <a:t> </a:t>
            </a:r>
            <a:r>
              <a:rPr lang="en-US" sz="3200" b="1" i="1" dirty="0" err="1">
                <a:latin typeface="+mj-lt"/>
              </a:rPr>
              <a:t>Iklan</a:t>
            </a:r>
            <a:r>
              <a:rPr lang="en-US" sz="3200" b="1" i="1" dirty="0">
                <a:latin typeface="+mj-lt"/>
              </a:rPr>
              <a:t> </a:t>
            </a:r>
            <a:r>
              <a:rPr lang="en-US" sz="3200" b="1" i="1" dirty="0" err="1">
                <a:latin typeface="+mj-lt"/>
              </a:rPr>
              <a:t>Kampanye</a:t>
            </a:r>
            <a:r>
              <a:rPr lang="en-US" sz="3200" b="1" i="1" dirty="0">
                <a:latin typeface="+mj-lt"/>
              </a:rPr>
              <a:t> di Media </a:t>
            </a:r>
            <a:r>
              <a:rPr lang="en-US" sz="3200" b="1" i="1" dirty="0" err="1">
                <a:latin typeface="+mj-lt"/>
              </a:rPr>
              <a:t>Sosial</a:t>
            </a:r>
            <a:r>
              <a:rPr lang="en-US" sz="3200" b="1" i="1" dirty="0">
                <a:latin typeface="+mj-lt"/>
              </a:rPr>
              <a:t> (META)</a:t>
            </a:r>
          </a:p>
        </p:txBody>
      </p:sp>
      <p:sp>
        <p:nvSpPr>
          <p:cNvPr id="2" name="TextBox 1">
            <a:extLst>
              <a:ext uri="{FF2B5EF4-FFF2-40B4-BE49-F238E27FC236}">
                <a16:creationId xmlns:a16="http://schemas.microsoft.com/office/drawing/2014/main" id="{72F935DB-0F57-D1E2-E2B0-7B36990184E3}"/>
              </a:ext>
            </a:extLst>
          </p:cNvPr>
          <p:cNvSpPr txBox="1"/>
          <p:nvPr/>
        </p:nvSpPr>
        <p:spPr>
          <a:xfrm>
            <a:off x="620286" y="1163277"/>
            <a:ext cx="6892336"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err="1">
                <a:latin typeface="+mj-lt"/>
              </a:rPr>
              <a:t>Aktor</a:t>
            </a:r>
            <a:r>
              <a:rPr lang="en-US" sz="1600" dirty="0">
                <a:latin typeface="+mj-lt"/>
              </a:rPr>
              <a:t> yang </a:t>
            </a:r>
            <a:r>
              <a:rPr lang="en-US" sz="1600" dirty="0" err="1">
                <a:latin typeface="+mj-lt"/>
              </a:rPr>
              <a:t>menjadi</a:t>
            </a:r>
            <a:r>
              <a:rPr lang="en-US" sz="1600" dirty="0">
                <a:latin typeface="+mj-lt"/>
              </a:rPr>
              <a:t> </a:t>
            </a:r>
            <a:r>
              <a:rPr lang="en-US" sz="1600" dirty="0" err="1">
                <a:latin typeface="+mj-lt"/>
              </a:rPr>
              <a:t>akun</a:t>
            </a:r>
            <a:r>
              <a:rPr lang="en-US" sz="1600" dirty="0">
                <a:latin typeface="+mj-lt"/>
              </a:rPr>
              <a:t> </a:t>
            </a:r>
            <a:r>
              <a:rPr lang="en-US" sz="1600" dirty="0" err="1">
                <a:latin typeface="+mj-lt"/>
              </a:rPr>
              <a:t>pengiklan</a:t>
            </a:r>
            <a:r>
              <a:rPr lang="en-US" sz="1600" dirty="0">
                <a:latin typeface="+mj-lt"/>
              </a:rPr>
              <a:t> (</a:t>
            </a:r>
            <a:r>
              <a:rPr lang="en-US" sz="1600" dirty="0" err="1">
                <a:latin typeface="+mj-lt"/>
              </a:rPr>
              <a:t>Anies</a:t>
            </a:r>
            <a:r>
              <a:rPr lang="en-US" sz="1600" dirty="0">
                <a:latin typeface="+mj-lt"/>
              </a:rPr>
              <a:t> </a:t>
            </a:r>
            <a:r>
              <a:rPr lang="en-US" sz="1600" dirty="0" err="1">
                <a:latin typeface="+mj-lt"/>
              </a:rPr>
              <a:t>Baswedan</a:t>
            </a:r>
            <a:r>
              <a:rPr lang="en-US" sz="1600" dirty="0">
                <a:latin typeface="+mj-lt"/>
              </a:rPr>
              <a:t> – </a:t>
            </a:r>
            <a:r>
              <a:rPr lang="en-US" sz="1600" dirty="0" err="1">
                <a:latin typeface="+mj-lt"/>
              </a:rPr>
              <a:t>Muhaimin</a:t>
            </a:r>
            <a:r>
              <a:rPr lang="en-US" sz="1600" dirty="0">
                <a:latin typeface="+mj-lt"/>
              </a:rPr>
              <a:t> Iskandar)</a:t>
            </a:r>
          </a:p>
          <a:p>
            <a:pPr marL="285750" indent="-285750">
              <a:buFont typeface="Arial" panose="020B0604020202020204" pitchFamily="34" charset="0"/>
              <a:buChar char="•"/>
            </a:pPr>
            <a:r>
              <a:rPr lang="en-US" sz="1600" dirty="0" err="1">
                <a:latin typeface="+mj-lt"/>
              </a:rPr>
              <a:t>Mayoritas</a:t>
            </a:r>
            <a:r>
              <a:rPr lang="en-US" sz="1600" dirty="0">
                <a:latin typeface="+mj-lt"/>
              </a:rPr>
              <a:t> </a:t>
            </a:r>
            <a:r>
              <a:rPr lang="en-US" sz="1600" dirty="0" err="1">
                <a:latin typeface="+mj-lt"/>
              </a:rPr>
              <a:t>bersumber</a:t>
            </a:r>
            <a:r>
              <a:rPr lang="en-US" sz="1600" dirty="0">
                <a:latin typeface="+mj-lt"/>
              </a:rPr>
              <a:t> </a:t>
            </a:r>
            <a:r>
              <a:rPr lang="en-US" sz="1600" dirty="0" err="1">
                <a:latin typeface="+mj-lt"/>
              </a:rPr>
              <a:t>dari</a:t>
            </a:r>
            <a:r>
              <a:rPr lang="en-US" sz="1600" dirty="0">
                <a:latin typeface="+mj-lt"/>
              </a:rPr>
              <a:t> </a:t>
            </a:r>
            <a:r>
              <a:rPr lang="en-US" sz="1600" dirty="0" err="1">
                <a:latin typeface="+mj-lt"/>
              </a:rPr>
              <a:t>akun</a:t>
            </a:r>
            <a:r>
              <a:rPr lang="en-US" sz="1600" dirty="0">
                <a:latin typeface="+mj-lt"/>
              </a:rPr>
              <a:t> </a:t>
            </a:r>
            <a:r>
              <a:rPr lang="en-US" sz="1600" dirty="0" err="1">
                <a:latin typeface="+mj-lt"/>
              </a:rPr>
              <a:t>pendukung</a:t>
            </a:r>
            <a:r>
              <a:rPr lang="en-US" sz="1600" dirty="0">
                <a:latin typeface="+mj-lt"/>
              </a:rPr>
              <a:t> </a:t>
            </a:r>
            <a:r>
              <a:rPr lang="en-US" sz="1600" dirty="0" err="1">
                <a:latin typeface="+mj-lt"/>
              </a:rPr>
              <a:t>atau</a:t>
            </a:r>
            <a:r>
              <a:rPr lang="en-US" sz="1600" dirty="0">
                <a:latin typeface="+mj-lt"/>
              </a:rPr>
              <a:t> </a:t>
            </a:r>
            <a:r>
              <a:rPr lang="en-US" sz="1600" dirty="0" err="1">
                <a:latin typeface="+mj-lt"/>
              </a:rPr>
              <a:t>relawan</a:t>
            </a:r>
            <a:endParaRPr lang="en-US" sz="1600" dirty="0">
              <a:latin typeface="+mj-lt"/>
            </a:endParaRPr>
          </a:p>
        </p:txBody>
      </p:sp>
      <p:graphicFrame>
        <p:nvGraphicFramePr>
          <p:cNvPr id="24" name="Table 23">
            <a:extLst>
              <a:ext uri="{FF2B5EF4-FFF2-40B4-BE49-F238E27FC236}">
                <a16:creationId xmlns:a16="http://schemas.microsoft.com/office/drawing/2014/main" id="{BEAB4144-EF69-27D3-AE94-F4F29594568E}"/>
              </a:ext>
            </a:extLst>
          </p:cNvPr>
          <p:cNvGraphicFramePr>
            <a:graphicFrameLocks noGrp="1"/>
          </p:cNvGraphicFramePr>
          <p:nvPr>
            <p:extLst>
              <p:ext uri="{D42A27DB-BD31-4B8C-83A1-F6EECF244321}">
                <p14:modId xmlns:p14="http://schemas.microsoft.com/office/powerpoint/2010/main" val="3242651005"/>
              </p:ext>
            </p:extLst>
          </p:nvPr>
        </p:nvGraphicFramePr>
        <p:xfrm>
          <a:off x="3576667" y="1775882"/>
          <a:ext cx="6127928" cy="4771282"/>
        </p:xfrm>
        <a:graphic>
          <a:graphicData uri="http://schemas.openxmlformats.org/drawingml/2006/table">
            <a:tbl>
              <a:tblPr/>
              <a:tblGrid>
                <a:gridCol w="2612572">
                  <a:extLst>
                    <a:ext uri="{9D8B030D-6E8A-4147-A177-3AD203B41FA5}">
                      <a16:colId xmlns:a16="http://schemas.microsoft.com/office/drawing/2014/main" val="2304283287"/>
                    </a:ext>
                  </a:extLst>
                </a:gridCol>
                <a:gridCol w="1077686">
                  <a:extLst>
                    <a:ext uri="{9D8B030D-6E8A-4147-A177-3AD203B41FA5}">
                      <a16:colId xmlns:a16="http://schemas.microsoft.com/office/drawing/2014/main" val="1478052177"/>
                    </a:ext>
                  </a:extLst>
                </a:gridCol>
                <a:gridCol w="2437670">
                  <a:extLst>
                    <a:ext uri="{9D8B030D-6E8A-4147-A177-3AD203B41FA5}">
                      <a16:colId xmlns:a16="http://schemas.microsoft.com/office/drawing/2014/main" val="2821109805"/>
                    </a:ext>
                  </a:extLst>
                </a:gridCol>
              </a:tblGrid>
              <a:tr h="406125">
                <a:tc>
                  <a:txBody>
                    <a:bodyPr/>
                    <a:lstStyle/>
                    <a:p>
                      <a:pPr algn="ctr" rtl="0" fontAlgn="ctr">
                        <a:spcBef>
                          <a:spcPts val="0"/>
                        </a:spcBef>
                        <a:spcAft>
                          <a:spcPts val="0"/>
                        </a:spcAft>
                      </a:pPr>
                      <a:r>
                        <a:rPr lang="en-ID" sz="1200" b="1" i="1" u="none" strike="noStrike">
                          <a:solidFill>
                            <a:srgbClr val="000000"/>
                          </a:solidFill>
                          <a:effectLst/>
                          <a:latin typeface="Calibri" panose="020F0502020204030204" pitchFamily="34" charset="0"/>
                        </a:rPr>
                        <a:t>Disclaimer </a:t>
                      </a:r>
                      <a:r>
                        <a:rPr lang="en-ID" sz="1200" b="1" i="0" u="none" strike="noStrike">
                          <a:solidFill>
                            <a:srgbClr val="000000"/>
                          </a:solidFill>
                          <a:effectLst/>
                          <a:latin typeface="Calibri" panose="020F0502020204030204" pitchFamily="34" charset="0"/>
                        </a:rPr>
                        <a:t>(Akun Pengiklan)</a:t>
                      </a:r>
                      <a:endParaRPr lang="en-ID" sz="1200">
                        <a:effectLst/>
                      </a:endParaRPr>
                    </a:p>
                  </a:txBody>
                  <a:tcPr marL="27196" marR="27196" marT="43513" marB="43513" anchor="ctr">
                    <a:lnL>
                      <a:noFill/>
                    </a:lnL>
                    <a:lnR>
                      <a:noFill/>
                    </a:lnR>
                    <a:lnT>
                      <a:noFill/>
                    </a:lnT>
                    <a:lnB w="28575" cap="flat" cmpd="sng" algn="ctr">
                      <a:solidFill>
                        <a:srgbClr val="657BA3"/>
                      </a:solidFill>
                      <a:prstDash val="solid"/>
                      <a:round/>
                      <a:headEnd type="none" w="med" len="med"/>
                      <a:tailEnd type="none" w="med" len="med"/>
                    </a:lnB>
                    <a:solidFill>
                      <a:srgbClr val="D8DEE8"/>
                    </a:solidFill>
                  </a:tcPr>
                </a:tc>
                <a:tc>
                  <a:txBody>
                    <a:bodyPr/>
                    <a:lstStyle/>
                    <a:p>
                      <a:pPr algn="ctr" rtl="0" fontAlgn="ctr">
                        <a:spcBef>
                          <a:spcPts val="0"/>
                        </a:spcBef>
                        <a:spcAft>
                          <a:spcPts val="0"/>
                        </a:spcAft>
                      </a:pPr>
                      <a:r>
                        <a:rPr lang="en-ID" sz="1200" b="1" i="0" u="none" strike="noStrike">
                          <a:solidFill>
                            <a:srgbClr val="000000"/>
                          </a:solidFill>
                          <a:effectLst/>
                          <a:latin typeface="Calibri" panose="020F0502020204030204" pitchFamily="34" charset="0"/>
                        </a:rPr>
                        <a:t>Jumlah Akun Pengiklan</a:t>
                      </a:r>
                      <a:endParaRPr lang="en-ID" sz="1200">
                        <a:effectLst/>
                      </a:endParaRPr>
                    </a:p>
                  </a:txBody>
                  <a:tcPr marL="27196" marR="27196" marT="43513" marB="43513" anchor="ctr">
                    <a:lnL>
                      <a:noFill/>
                    </a:lnL>
                    <a:lnR>
                      <a:noFill/>
                    </a:lnR>
                    <a:lnT>
                      <a:noFill/>
                    </a:lnT>
                    <a:lnB w="28575" cap="flat" cmpd="sng" algn="ctr">
                      <a:solidFill>
                        <a:srgbClr val="657BA3"/>
                      </a:solidFill>
                      <a:prstDash val="solid"/>
                      <a:round/>
                      <a:headEnd type="none" w="med" len="med"/>
                      <a:tailEnd type="none" w="med" len="med"/>
                    </a:lnB>
                    <a:solidFill>
                      <a:srgbClr val="657BA3"/>
                    </a:solidFill>
                  </a:tcPr>
                </a:tc>
                <a:tc>
                  <a:txBody>
                    <a:bodyPr/>
                    <a:lstStyle/>
                    <a:p>
                      <a:pPr algn="ctr" rtl="0" fontAlgn="ctr">
                        <a:spcBef>
                          <a:spcPts val="0"/>
                        </a:spcBef>
                        <a:spcAft>
                          <a:spcPts val="0"/>
                        </a:spcAft>
                      </a:pPr>
                      <a:r>
                        <a:rPr lang="en-ID" sz="1200" b="1" i="0" u="none" strike="noStrike">
                          <a:solidFill>
                            <a:srgbClr val="000000"/>
                          </a:solidFill>
                          <a:effectLst/>
                          <a:latin typeface="Calibri" panose="020F0502020204030204" pitchFamily="34" charset="0"/>
                        </a:rPr>
                        <a:t>Jumlah Biaya</a:t>
                      </a:r>
                      <a:endParaRPr lang="en-ID" sz="1200">
                        <a:effectLst/>
                      </a:endParaRPr>
                    </a:p>
                  </a:txBody>
                  <a:tcPr marL="87027" marR="87027" marT="43513" marB="43513" anchor="ctr">
                    <a:lnL>
                      <a:noFill/>
                    </a:lnL>
                    <a:lnR>
                      <a:noFill/>
                    </a:lnR>
                    <a:lnT>
                      <a:noFill/>
                    </a:lnT>
                    <a:lnB w="28575" cap="flat" cmpd="sng" algn="ctr">
                      <a:solidFill>
                        <a:srgbClr val="657BA3"/>
                      </a:solidFill>
                      <a:prstDash val="solid"/>
                      <a:round/>
                      <a:headEnd type="none" w="med" len="med"/>
                      <a:tailEnd type="none" w="med" len="med"/>
                    </a:lnB>
                    <a:solidFill>
                      <a:srgbClr val="657BA3"/>
                    </a:solidFill>
                  </a:tcPr>
                </a:tc>
                <a:extLst>
                  <a:ext uri="{0D108BD9-81ED-4DB2-BD59-A6C34878D82A}">
                    <a16:rowId xmlns:a16="http://schemas.microsoft.com/office/drawing/2014/main" val="74538051"/>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Aksi Tanggap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w="28575" cap="flat" cmpd="sng" algn="ctr">
                      <a:solidFill>
                        <a:srgbClr val="657BA3"/>
                      </a:solidFill>
                      <a:prstDash val="solid"/>
                      <a:round/>
                      <a:headEnd type="none" w="med" len="med"/>
                      <a:tailEnd type="none" w="med" len="med"/>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w="28575" cap="flat" cmpd="sng" algn="ctr">
                      <a:solidFill>
                        <a:srgbClr val="657BA3"/>
                      </a:solidFill>
                      <a:prstDash val="solid"/>
                      <a:round/>
                      <a:headEnd type="none" w="med" len="med"/>
                      <a:tailEnd type="none" w="med" len="med"/>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98.765.217 </a:t>
                      </a:r>
                      <a:endParaRPr lang="en-ID" sz="1200">
                        <a:effectLst/>
                      </a:endParaRPr>
                    </a:p>
                  </a:txBody>
                  <a:tcPr marL="27196" marR="27196" marT="43513" marB="43513" anchor="b">
                    <a:lnL>
                      <a:noFill/>
                    </a:lnL>
                    <a:lnR>
                      <a:noFill/>
                    </a:lnR>
                    <a:lnT w="28575" cap="flat" cmpd="sng" algn="ctr">
                      <a:solidFill>
                        <a:srgbClr val="657BA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17249618"/>
                  </a:ext>
                </a:extLst>
              </a:tr>
              <a:tr h="246576">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Aminkan</a:t>
                      </a:r>
                      <a:r>
                        <a:rPr lang="en-ID" sz="1200" b="0" i="0" u="none" strike="noStrike" dirty="0">
                          <a:solidFill>
                            <a:srgbClr val="000000"/>
                          </a:solidFill>
                          <a:effectLst/>
                          <a:latin typeface="Calibri" panose="020F0502020204030204" pitchFamily="34" charset="0"/>
                        </a:rPr>
                        <a:t> Indonesia </a:t>
                      </a:r>
                      <a:endParaRPr lang="en-ID" sz="1200" dirty="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a:t>
                      </a:r>
                      <a:endParaRPr lang="en-ID" sz="1200" dirty="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1.647.869 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1527519225"/>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Anies Pedia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465.388 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1790688885"/>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Anies Pilihan Rakyat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313.925 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3943844569"/>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Fakta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1.922.984 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2650890097"/>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Generasi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149.891 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2674691512"/>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Kawan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31.728.382 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2207323737"/>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Kejar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118.079 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1682042862"/>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Maju Bersama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7.402.805 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4168868482"/>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Mengenal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6.785.835 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134342462"/>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Pilih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13.429.939 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1983762576"/>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PKS Menang Anies Presiden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1.475.995 </a:t>
                      </a:r>
                      <a:endParaRPr lang="en-ID" sz="120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3356166317"/>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Salam Dari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14.672.269 </a:t>
                      </a:r>
                      <a:endParaRPr lang="en-ID" sz="1200" dirty="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2822199497"/>
                  </a:ext>
                </a:extLst>
              </a:tr>
              <a:tr h="246576">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Suara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93.535.870 </a:t>
                      </a:r>
                      <a:endParaRPr lang="en-ID" sz="1200" dirty="0">
                        <a:effectLst/>
                      </a:endParaRPr>
                    </a:p>
                  </a:txBody>
                  <a:tcPr marL="27196" marR="27196" marT="43513" marB="43513" anchor="b">
                    <a:lnL>
                      <a:noFill/>
                    </a:lnL>
                    <a:lnR>
                      <a:noFill/>
                    </a:lnR>
                    <a:lnT>
                      <a:noFill/>
                    </a:lnT>
                    <a:lnB>
                      <a:noFill/>
                    </a:lnB>
                    <a:solidFill>
                      <a:srgbClr val="FFFFFF"/>
                    </a:solidFill>
                  </a:tcPr>
                </a:tc>
                <a:extLst>
                  <a:ext uri="{0D108BD9-81ED-4DB2-BD59-A6C34878D82A}">
                    <a16:rowId xmlns:a16="http://schemas.microsoft.com/office/drawing/2014/main" val="96103401"/>
                  </a:ext>
                </a:extLst>
              </a:tr>
              <a:tr h="178143">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Unboxing Anies </a:t>
                      </a:r>
                      <a:endParaRPr lang="en-ID" sz="1200">
                        <a:effectLst/>
                      </a:endParaRPr>
                    </a:p>
                  </a:txBody>
                  <a:tcPr marL="27196" marR="27196" marT="43513" marB="43513" anchor="b">
                    <a:lnL>
                      <a:noFill/>
                    </a:lnL>
                    <a:lnR w="9525" cap="flat" cmpd="sng" algn="ctr">
                      <a:solidFill>
                        <a:srgbClr val="FFFFFF"/>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7196" marR="27196" marT="43513" marB="43513" anchor="b">
                    <a:lnL w="9525" cap="flat" cmpd="sng" algn="ctr">
                      <a:solidFill>
                        <a:srgbClr val="FFFFFF"/>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171.931.083 </a:t>
                      </a:r>
                      <a:endParaRPr lang="en-ID" sz="1200" dirty="0">
                        <a:effectLst/>
                      </a:endParaRPr>
                    </a:p>
                  </a:txBody>
                  <a:tcPr marL="27196" marR="27196" marT="43513" marB="43513" anchor="b">
                    <a:lnL>
                      <a:noFill/>
                    </a:lnL>
                    <a:lnR>
                      <a:noFill/>
                    </a:lnR>
                    <a:lnT>
                      <a:noFill/>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6349553"/>
                  </a:ext>
                </a:extLst>
              </a:tr>
              <a:tr h="246576">
                <a:tc>
                  <a:txBody>
                    <a:bodyPr/>
                    <a:lstStyle/>
                    <a:p>
                      <a:pPr rtl="0" fontAlgn="b">
                        <a:spcBef>
                          <a:spcPts val="0"/>
                        </a:spcBef>
                        <a:spcAft>
                          <a:spcPts val="0"/>
                        </a:spcAft>
                      </a:pPr>
                      <a:r>
                        <a:rPr lang="en-ID" sz="1200" b="1" i="0" u="none" strike="noStrike">
                          <a:solidFill>
                            <a:srgbClr val="000000"/>
                          </a:solidFill>
                          <a:effectLst/>
                          <a:latin typeface="Calibri" panose="020F0502020204030204" pitchFamily="34" charset="0"/>
                        </a:rPr>
                        <a:t>Jumlah Total </a:t>
                      </a:r>
                      <a:endParaRPr lang="en-ID" sz="1200">
                        <a:effectLst/>
                      </a:endParaRPr>
                    </a:p>
                  </a:txBody>
                  <a:tcPr marL="27196" marR="27196" marT="43513" marB="43513"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tc>
                  <a:txBody>
                    <a:bodyPr/>
                    <a:lstStyle/>
                    <a:p>
                      <a:pPr algn="r" rtl="0" fontAlgn="b">
                        <a:spcBef>
                          <a:spcPts val="0"/>
                        </a:spcBef>
                        <a:spcAft>
                          <a:spcPts val="0"/>
                        </a:spcAft>
                      </a:pPr>
                      <a:r>
                        <a:rPr lang="en-ID" sz="1200" b="1" i="0" u="none" strike="noStrike">
                          <a:solidFill>
                            <a:srgbClr val="000000"/>
                          </a:solidFill>
                          <a:effectLst/>
                          <a:latin typeface="Calibri" panose="020F0502020204030204" pitchFamily="34" charset="0"/>
                        </a:rPr>
                        <a:t>15</a:t>
                      </a:r>
                      <a:endParaRPr lang="en-ID" sz="1200">
                        <a:effectLst/>
                      </a:endParaRPr>
                    </a:p>
                  </a:txBody>
                  <a:tcPr marL="27196" marR="27196" marT="43513" marB="43513"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tc>
                  <a:txBody>
                    <a:bodyPr/>
                    <a:lstStyle/>
                    <a:p>
                      <a:pPr algn="r" rtl="0" fontAlgn="b">
                        <a:spcBef>
                          <a:spcPts val="0"/>
                        </a:spcBef>
                        <a:spcAft>
                          <a:spcPts val="0"/>
                        </a:spcAft>
                      </a:pPr>
                      <a:r>
                        <a:rPr lang="en-ID" sz="1200" b="1" i="0" u="none" strike="noStrike" dirty="0">
                          <a:solidFill>
                            <a:srgbClr val="000000"/>
                          </a:solidFill>
                          <a:effectLst/>
                          <a:latin typeface="Calibri" panose="020F0502020204030204" pitchFamily="34" charset="0"/>
                        </a:rPr>
                        <a:t>444.345.531 </a:t>
                      </a:r>
                      <a:endParaRPr lang="en-ID" sz="1200" dirty="0">
                        <a:effectLst/>
                      </a:endParaRPr>
                    </a:p>
                  </a:txBody>
                  <a:tcPr marL="27196" marR="27196" marT="43513" marB="43513"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extLst>
                  <a:ext uri="{0D108BD9-81ED-4DB2-BD59-A6C34878D82A}">
                    <a16:rowId xmlns:a16="http://schemas.microsoft.com/office/drawing/2014/main" val="3155072835"/>
                  </a:ext>
                </a:extLst>
              </a:tr>
            </a:tbl>
          </a:graphicData>
        </a:graphic>
      </p:graphicFrame>
      <p:sp>
        <p:nvSpPr>
          <p:cNvPr id="25" name="Rectangle 1">
            <a:extLst>
              <a:ext uri="{FF2B5EF4-FFF2-40B4-BE49-F238E27FC236}">
                <a16:creationId xmlns:a16="http://schemas.microsoft.com/office/drawing/2014/main" id="{EBE7D72E-5E28-CAB5-ADD1-49E74F145D2C}"/>
              </a:ext>
            </a:extLst>
          </p:cNvPr>
          <p:cNvSpPr>
            <a:spLocks noChangeArrowheads="1"/>
          </p:cNvSpPr>
          <p:nvPr/>
        </p:nvSpPr>
        <p:spPr bwMode="auto">
          <a:xfrm>
            <a:off x="367982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a:extLst>
              <a:ext uri="{FF2B5EF4-FFF2-40B4-BE49-F238E27FC236}">
                <a16:creationId xmlns:a16="http://schemas.microsoft.com/office/drawing/2014/main" id="{1A262786-E2AE-CBEE-1EA5-F1F3FA26413A}"/>
              </a:ext>
            </a:extLst>
          </p:cNvPr>
          <p:cNvPicPr>
            <a:picLocks noChangeAspect="1"/>
          </p:cNvPicPr>
          <p:nvPr/>
        </p:nvPicPr>
        <p:blipFill>
          <a:blip r:embed="rId4"/>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235946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3" name="TextBox 2">
            <a:extLst>
              <a:ext uri="{FF2B5EF4-FFF2-40B4-BE49-F238E27FC236}">
                <a16:creationId xmlns:a16="http://schemas.microsoft.com/office/drawing/2014/main" id="{4C6B9D8C-E38A-21F3-4BA8-581D44AAF213}"/>
              </a:ext>
            </a:extLst>
          </p:cNvPr>
          <p:cNvSpPr txBox="1"/>
          <p:nvPr/>
        </p:nvSpPr>
        <p:spPr>
          <a:xfrm>
            <a:off x="676912" y="640242"/>
            <a:ext cx="8334141" cy="584775"/>
          </a:xfrm>
          <a:prstGeom prst="rect">
            <a:avLst/>
          </a:prstGeom>
          <a:noFill/>
        </p:spPr>
        <p:txBody>
          <a:bodyPr wrap="none" rtlCol="0">
            <a:spAutoFit/>
          </a:bodyPr>
          <a:lstStyle/>
          <a:p>
            <a:r>
              <a:rPr lang="en-US" sz="3200" b="1" i="1" dirty="0" err="1">
                <a:latin typeface="+mj-lt"/>
              </a:rPr>
              <a:t>Temuan</a:t>
            </a:r>
            <a:r>
              <a:rPr lang="en-US" sz="3200" b="1" i="1" dirty="0">
                <a:latin typeface="+mj-lt"/>
              </a:rPr>
              <a:t> </a:t>
            </a:r>
            <a:r>
              <a:rPr lang="en-US" sz="3200" b="1" i="1" dirty="0" err="1">
                <a:latin typeface="+mj-lt"/>
              </a:rPr>
              <a:t>Iklan</a:t>
            </a:r>
            <a:r>
              <a:rPr lang="en-US" sz="3200" b="1" i="1" dirty="0">
                <a:latin typeface="+mj-lt"/>
              </a:rPr>
              <a:t> </a:t>
            </a:r>
            <a:r>
              <a:rPr lang="en-US" sz="3200" b="1" i="1" dirty="0" err="1">
                <a:latin typeface="+mj-lt"/>
              </a:rPr>
              <a:t>Kampanye</a:t>
            </a:r>
            <a:r>
              <a:rPr lang="en-US" sz="3200" b="1" i="1" dirty="0">
                <a:latin typeface="+mj-lt"/>
              </a:rPr>
              <a:t> di Media </a:t>
            </a:r>
            <a:r>
              <a:rPr lang="en-US" sz="3200" b="1" i="1" dirty="0" err="1">
                <a:latin typeface="+mj-lt"/>
              </a:rPr>
              <a:t>Sosial</a:t>
            </a:r>
            <a:r>
              <a:rPr lang="en-US" sz="3200" b="1" i="1" dirty="0">
                <a:latin typeface="+mj-lt"/>
              </a:rPr>
              <a:t> (META)</a:t>
            </a:r>
          </a:p>
        </p:txBody>
      </p:sp>
      <p:sp>
        <p:nvSpPr>
          <p:cNvPr id="2" name="TextBox 1">
            <a:extLst>
              <a:ext uri="{FF2B5EF4-FFF2-40B4-BE49-F238E27FC236}">
                <a16:creationId xmlns:a16="http://schemas.microsoft.com/office/drawing/2014/main" id="{72F935DB-0F57-D1E2-E2B0-7B36990184E3}"/>
              </a:ext>
            </a:extLst>
          </p:cNvPr>
          <p:cNvSpPr txBox="1"/>
          <p:nvPr/>
        </p:nvSpPr>
        <p:spPr>
          <a:xfrm>
            <a:off x="620286" y="1163277"/>
            <a:ext cx="7711726"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err="1">
                <a:latin typeface="+mj-lt"/>
              </a:rPr>
              <a:t>Aktor</a:t>
            </a:r>
            <a:r>
              <a:rPr lang="en-US" sz="1600" dirty="0">
                <a:latin typeface="+mj-lt"/>
              </a:rPr>
              <a:t> yang </a:t>
            </a:r>
            <a:r>
              <a:rPr lang="en-US" sz="1600" dirty="0" err="1">
                <a:latin typeface="+mj-lt"/>
              </a:rPr>
              <a:t>menjadi</a:t>
            </a:r>
            <a:r>
              <a:rPr lang="en-US" sz="1600" dirty="0">
                <a:latin typeface="+mj-lt"/>
              </a:rPr>
              <a:t> </a:t>
            </a:r>
            <a:r>
              <a:rPr lang="en-US" sz="1600" dirty="0" err="1">
                <a:latin typeface="+mj-lt"/>
              </a:rPr>
              <a:t>akun</a:t>
            </a:r>
            <a:r>
              <a:rPr lang="en-US" sz="1600" dirty="0">
                <a:latin typeface="+mj-lt"/>
              </a:rPr>
              <a:t> </a:t>
            </a:r>
            <a:r>
              <a:rPr lang="en-US" sz="1600" dirty="0" err="1">
                <a:latin typeface="+mj-lt"/>
              </a:rPr>
              <a:t>pengiklan</a:t>
            </a:r>
            <a:r>
              <a:rPr lang="en-US" sz="1600" dirty="0">
                <a:latin typeface="+mj-lt"/>
              </a:rPr>
              <a:t> (Prabowo </a:t>
            </a:r>
            <a:r>
              <a:rPr lang="en-US" sz="1600" dirty="0" err="1">
                <a:latin typeface="+mj-lt"/>
              </a:rPr>
              <a:t>Subianto</a:t>
            </a:r>
            <a:r>
              <a:rPr lang="en-US" sz="1600" dirty="0">
                <a:latin typeface="+mj-lt"/>
              </a:rPr>
              <a:t> &amp; Gibran </a:t>
            </a:r>
            <a:r>
              <a:rPr lang="en-US" sz="1600" dirty="0" err="1">
                <a:latin typeface="+mj-lt"/>
              </a:rPr>
              <a:t>Rakabuming</a:t>
            </a:r>
            <a:r>
              <a:rPr lang="en-US" sz="1600" dirty="0">
                <a:latin typeface="+mj-lt"/>
              </a:rPr>
              <a:t>)</a:t>
            </a:r>
          </a:p>
          <a:p>
            <a:pPr marL="285750" indent="-285750">
              <a:buFont typeface="Arial" panose="020B0604020202020204" pitchFamily="34" charset="0"/>
              <a:buChar char="•"/>
            </a:pPr>
            <a:r>
              <a:rPr lang="en-US" sz="1600" dirty="0" err="1">
                <a:latin typeface="+mj-lt"/>
              </a:rPr>
              <a:t>Mayoritas</a:t>
            </a:r>
            <a:r>
              <a:rPr lang="en-US" sz="1600" dirty="0">
                <a:latin typeface="+mj-lt"/>
              </a:rPr>
              <a:t> </a:t>
            </a:r>
            <a:r>
              <a:rPr lang="en-US" sz="1600" dirty="0" err="1">
                <a:latin typeface="+mj-lt"/>
              </a:rPr>
              <a:t>bersumber</a:t>
            </a:r>
            <a:r>
              <a:rPr lang="en-US" sz="1600" dirty="0">
                <a:latin typeface="+mj-lt"/>
              </a:rPr>
              <a:t> </a:t>
            </a:r>
            <a:r>
              <a:rPr lang="en-US" sz="1600" dirty="0" err="1">
                <a:latin typeface="+mj-lt"/>
              </a:rPr>
              <a:t>dari</a:t>
            </a:r>
            <a:r>
              <a:rPr lang="en-US" sz="1600" dirty="0">
                <a:latin typeface="+mj-lt"/>
              </a:rPr>
              <a:t> </a:t>
            </a:r>
            <a:r>
              <a:rPr lang="en-US" sz="1600" dirty="0" err="1">
                <a:latin typeface="+mj-lt"/>
              </a:rPr>
              <a:t>akun</a:t>
            </a:r>
            <a:r>
              <a:rPr lang="en-US" sz="1600" dirty="0">
                <a:latin typeface="+mj-lt"/>
              </a:rPr>
              <a:t> </a:t>
            </a:r>
            <a:r>
              <a:rPr lang="en-US" sz="1600" dirty="0" err="1">
                <a:latin typeface="+mj-lt"/>
              </a:rPr>
              <a:t>pendukung</a:t>
            </a:r>
            <a:r>
              <a:rPr lang="en-US" sz="1600" dirty="0">
                <a:latin typeface="+mj-lt"/>
              </a:rPr>
              <a:t> </a:t>
            </a:r>
            <a:r>
              <a:rPr lang="en-US" sz="1600" dirty="0" err="1">
                <a:latin typeface="+mj-lt"/>
              </a:rPr>
              <a:t>atau</a:t>
            </a:r>
            <a:r>
              <a:rPr lang="en-US" sz="1600" dirty="0">
                <a:latin typeface="+mj-lt"/>
              </a:rPr>
              <a:t> </a:t>
            </a:r>
            <a:r>
              <a:rPr lang="en-US" sz="1600" dirty="0" err="1">
                <a:latin typeface="+mj-lt"/>
              </a:rPr>
              <a:t>relawan</a:t>
            </a:r>
            <a:endParaRPr lang="en-US" sz="1600" dirty="0">
              <a:latin typeface="+mj-lt"/>
            </a:endParaRPr>
          </a:p>
          <a:p>
            <a:pPr marL="285750" indent="-285750">
              <a:buFont typeface="Arial" panose="020B0604020202020204" pitchFamily="34" charset="0"/>
              <a:buChar char="•"/>
            </a:pPr>
            <a:r>
              <a:rPr lang="en-US" sz="1600" dirty="0" err="1">
                <a:latin typeface="+mj-lt"/>
              </a:rPr>
              <a:t>Terdapat</a:t>
            </a:r>
            <a:r>
              <a:rPr lang="en-US" sz="1600" dirty="0">
                <a:latin typeface="+mj-lt"/>
              </a:rPr>
              <a:t> </a:t>
            </a:r>
            <a:r>
              <a:rPr lang="en-US" sz="1600" dirty="0" err="1">
                <a:latin typeface="+mj-lt"/>
              </a:rPr>
              <a:t>satu</a:t>
            </a:r>
            <a:r>
              <a:rPr lang="en-US" sz="1600" dirty="0">
                <a:latin typeface="+mj-lt"/>
              </a:rPr>
              <a:t> </a:t>
            </a:r>
            <a:r>
              <a:rPr lang="en-US" sz="1600" dirty="0" err="1">
                <a:latin typeface="+mj-lt"/>
              </a:rPr>
              <a:t>akun</a:t>
            </a:r>
            <a:r>
              <a:rPr lang="en-US" sz="1600" dirty="0">
                <a:latin typeface="+mj-lt"/>
              </a:rPr>
              <a:t> </a:t>
            </a:r>
            <a:r>
              <a:rPr lang="en-US" sz="1600" dirty="0" err="1">
                <a:latin typeface="+mj-lt"/>
              </a:rPr>
              <a:t>berasal</a:t>
            </a:r>
            <a:r>
              <a:rPr lang="en-US" sz="1600" dirty="0">
                <a:latin typeface="+mj-lt"/>
              </a:rPr>
              <a:t> </a:t>
            </a:r>
            <a:r>
              <a:rPr lang="en-US" sz="1600" dirty="0" err="1">
                <a:latin typeface="+mj-lt"/>
              </a:rPr>
              <a:t>dari</a:t>
            </a:r>
            <a:r>
              <a:rPr lang="en-US" sz="1600" dirty="0">
                <a:latin typeface="+mj-lt"/>
              </a:rPr>
              <a:t> badan </a:t>
            </a:r>
            <a:r>
              <a:rPr lang="en-US" sz="1600" dirty="0" err="1">
                <a:latin typeface="+mj-lt"/>
              </a:rPr>
              <a:t>usaha</a:t>
            </a:r>
            <a:r>
              <a:rPr lang="en-US" sz="1600" dirty="0">
                <a:latin typeface="+mj-lt"/>
              </a:rPr>
              <a:t> non-</a:t>
            </a:r>
            <a:r>
              <a:rPr lang="en-US" sz="1600" dirty="0" err="1">
                <a:latin typeface="+mj-lt"/>
              </a:rPr>
              <a:t>pemerintah</a:t>
            </a:r>
            <a:r>
              <a:rPr lang="en-US" sz="1600" dirty="0">
                <a:latin typeface="+mj-lt"/>
              </a:rPr>
              <a:t> (</a:t>
            </a:r>
            <a:r>
              <a:rPr lang="en-US" sz="1600" dirty="0" err="1">
                <a:latin typeface="+mj-lt"/>
              </a:rPr>
              <a:t>infobox</a:t>
            </a:r>
            <a:r>
              <a:rPr lang="en-US" sz="1600" dirty="0">
                <a:latin typeface="+mj-lt"/>
              </a:rPr>
              <a:t> media Indonesia)</a:t>
            </a:r>
          </a:p>
        </p:txBody>
      </p:sp>
      <p:sp>
        <p:nvSpPr>
          <p:cNvPr id="25" name="Rectangle 1">
            <a:extLst>
              <a:ext uri="{FF2B5EF4-FFF2-40B4-BE49-F238E27FC236}">
                <a16:creationId xmlns:a16="http://schemas.microsoft.com/office/drawing/2014/main" id="{EBE7D72E-5E28-CAB5-ADD1-49E74F145D2C}"/>
              </a:ext>
            </a:extLst>
          </p:cNvPr>
          <p:cNvSpPr>
            <a:spLocks noChangeArrowheads="1"/>
          </p:cNvSpPr>
          <p:nvPr/>
        </p:nvSpPr>
        <p:spPr bwMode="auto">
          <a:xfrm>
            <a:off x="367982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Table 27">
            <a:extLst>
              <a:ext uri="{FF2B5EF4-FFF2-40B4-BE49-F238E27FC236}">
                <a16:creationId xmlns:a16="http://schemas.microsoft.com/office/drawing/2014/main" id="{233E92E9-6202-3BFA-3470-B54CD808F6A4}"/>
              </a:ext>
            </a:extLst>
          </p:cNvPr>
          <p:cNvGraphicFramePr>
            <a:graphicFrameLocks noGrp="1"/>
          </p:cNvGraphicFramePr>
          <p:nvPr>
            <p:extLst>
              <p:ext uri="{D42A27DB-BD31-4B8C-83A1-F6EECF244321}">
                <p14:modId xmlns:p14="http://schemas.microsoft.com/office/powerpoint/2010/main" val="327243153"/>
              </p:ext>
            </p:extLst>
          </p:nvPr>
        </p:nvGraphicFramePr>
        <p:xfrm>
          <a:off x="1201183" y="2322581"/>
          <a:ext cx="4894817" cy="3964752"/>
        </p:xfrm>
        <a:graphic>
          <a:graphicData uri="http://schemas.openxmlformats.org/drawingml/2006/table">
            <a:tbl>
              <a:tblPr/>
              <a:tblGrid>
                <a:gridCol w="2315729">
                  <a:extLst>
                    <a:ext uri="{9D8B030D-6E8A-4147-A177-3AD203B41FA5}">
                      <a16:colId xmlns:a16="http://schemas.microsoft.com/office/drawing/2014/main" val="3690396582"/>
                    </a:ext>
                  </a:extLst>
                </a:gridCol>
                <a:gridCol w="944455">
                  <a:extLst>
                    <a:ext uri="{9D8B030D-6E8A-4147-A177-3AD203B41FA5}">
                      <a16:colId xmlns:a16="http://schemas.microsoft.com/office/drawing/2014/main" val="959316132"/>
                    </a:ext>
                  </a:extLst>
                </a:gridCol>
                <a:gridCol w="1634633">
                  <a:extLst>
                    <a:ext uri="{9D8B030D-6E8A-4147-A177-3AD203B41FA5}">
                      <a16:colId xmlns:a16="http://schemas.microsoft.com/office/drawing/2014/main" val="1518156034"/>
                    </a:ext>
                  </a:extLst>
                </a:gridCol>
              </a:tblGrid>
              <a:tr h="274593">
                <a:tc>
                  <a:txBody>
                    <a:bodyPr/>
                    <a:lstStyle/>
                    <a:p>
                      <a:pPr algn="ctr" rtl="0" fontAlgn="ctr">
                        <a:spcBef>
                          <a:spcPts val="0"/>
                        </a:spcBef>
                        <a:spcAft>
                          <a:spcPts val="0"/>
                        </a:spcAft>
                      </a:pPr>
                      <a:r>
                        <a:rPr lang="en-ID" sz="1100" b="1" i="1" u="none" strike="noStrike">
                          <a:solidFill>
                            <a:srgbClr val="000000"/>
                          </a:solidFill>
                          <a:effectLst/>
                          <a:latin typeface="Calibri" panose="020F0502020204030204" pitchFamily="34" charset="0"/>
                        </a:rPr>
                        <a:t>Disclaimer </a:t>
                      </a:r>
                      <a:r>
                        <a:rPr lang="en-ID" sz="1100" b="1" i="0" u="none" strike="noStrike">
                          <a:solidFill>
                            <a:srgbClr val="000000"/>
                          </a:solidFill>
                          <a:effectLst/>
                          <a:latin typeface="Calibri" panose="020F0502020204030204" pitchFamily="34" charset="0"/>
                        </a:rPr>
                        <a:t>(Akun Pengiklan)</a:t>
                      </a:r>
                      <a:endParaRPr lang="en-ID" sz="1100">
                        <a:effectLst/>
                      </a:endParaRPr>
                    </a:p>
                  </a:txBody>
                  <a:tcPr marL="18501" marR="18501" marT="29601" marB="29601" anchor="ctr">
                    <a:lnL>
                      <a:noFill/>
                    </a:lnL>
                    <a:lnR>
                      <a:noFill/>
                    </a:lnR>
                    <a:lnT>
                      <a:noFill/>
                    </a:lnT>
                    <a:lnB w="28575" cap="flat" cmpd="sng" algn="ctr">
                      <a:solidFill>
                        <a:srgbClr val="657BA3"/>
                      </a:solidFill>
                      <a:prstDash val="solid"/>
                      <a:round/>
                      <a:headEnd type="none" w="med" len="med"/>
                      <a:tailEnd type="none" w="med" len="med"/>
                    </a:lnB>
                    <a:solidFill>
                      <a:srgbClr val="D8DEE8"/>
                    </a:solidFill>
                  </a:tcPr>
                </a:tc>
                <a:tc>
                  <a:txBody>
                    <a:bodyPr/>
                    <a:lstStyle/>
                    <a:p>
                      <a:pPr algn="ctr" rtl="0" fontAlgn="ctr">
                        <a:spcBef>
                          <a:spcPts val="0"/>
                        </a:spcBef>
                        <a:spcAft>
                          <a:spcPts val="0"/>
                        </a:spcAft>
                      </a:pPr>
                      <a:r>
                        <a:rPr lang="en-ID" sz="1100" b="1" i="0" u="none" strike="noStrike">
                          <a:solidFill>
                            <a:srgbClr val="000000"/>
                          </a:solidFill>
                          <a:effectLst/>
                          <a:latin typeface="Calibri" panose="020F0502020204030204" pitchFamily="34" charset="0"/>
                        </a:rPr>
                        <a:t>Jumlah Akun Pengiklan</a:t>
                      </a:r>
                      <a:endParaRPr lang="en-ID" sz="1100">
                        <a:effectLst/>
                      </a:endParaRPr>
                    </a:p>
                  </a:txBody>
                  <a:tcPr marL="18501" marR="18501" marT="29601" marB="29601" anchor="ctr">
                    <a:lnL>
                      <a:noFill/>
                    </a:lnL>
                    <a:lnR>
                      <a:noFill/>
                    </a:lnR>
                    <a:lnT>
                      <a:noFill/>
                    </a:lnT>
                    <a:lnB w="28575" cap="flat" cmpd="sng" algn="ctr">
                      <a:solidFill>
                        <a:srgbClr val="657BA3"/>
                      </a:solidFill>
                      <a:prstDash val="solid"/>
                      <a:round/>
                      <a:headEnd type="none" w="med" len="med"/>
                      <a:tailEnd type="none" w="med" len="med"/>
                    </a:lnB>
                    <a:solidFill>
                      <a:srgbClr val="657BA3"/>
                    </a:solidFill>
                  </a:tcPr>
                </a:tc>
                <a:tc>
                  <a:txBody>
                    <a:bodyPr/>
                    <a:lstStyle/>
                    <a:p>
                      <a:pPr algn="ctr" rtl="0" fontAlgn="ctr">
                        <a:spcBef>
                          <a:spcPts val="0"/>
                        </a:spcBef>
                        <a:spcAft>
                          <a:spcPts val="0"/>
                        </a:spcAft>
                      </a:pPr>
                      <a:r>
                        <a:rPr lang="en-ID" sz="1100" b="1" i="0" u="none" strike="noStrike">
                          <a:solidFill>
                            <a:srgbClr val="000000"/>
                          </a:solidFill>
                          <a:effectLst/>
                          <a:latin typeface="Calibri" panose="020F0502020204030204" pitchFamily="34" charset="0"/>
                        </a:rPr>
                        <a:t>Jumlah Biaya</a:t>
                      </a:r>
                      <a:endParaRPr lang="en-ID" sz="1100">
                        <a:effectLst/>
                      </a:endParaRPr>
                    </a:p>
                  </a:txBody>
                  <a:tcPr marL="59202" marR="59202" marT="29601" marB="29601" anchor="ctr">
                    <a:lnL>
                      <a:noFill/>
                    </a:lnL>
                    <a:lnR>
                      <a:noFill/>
                    </a:lnR>
                    <a:lnT>
                      <a:noFill/>
                    </a:lnT>
                    <a:lnB w="28575" cap="flat" cmpd="sng" algn="ctr">
                      <a:solidFill>
                        <a:srgbClr val="657BA3"/>
                      </a:solidFill>
                      <a:prstDash val="solid"/>
                      <a:round/>
                      <a:headEnd type="none" w="med" len="med"/>
                      <a:tailEnd type="none" w="med" len="med"/>
                    </a:lnB>
                    <a:solidFill>
                      <a:srgbClr val="657BA3"/>
                    </a:solidFill>
                  </a:tcPr>
                </a:tc>
                <a:extLst>
                  <a:ext uri="{0D108BD9-81ED-4DB2-BD59-A6C34878D82A}">
                    <a16:rowId xmlns:a16="http://schemas.microsoft.com/office/drawing/2014/main" val="2501220212"/>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Bocahe Mas Gibran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w="28575" cap="flat" cmpd="sng" algn="ctr">
                      <a:solidFill>
                        <a:srgbClr val="657BA3"/>
                      </a:solidFill>
                      <a:prstDash val="solid"/>
                      <a:round/>
                      <a:headEnd type="none" w="med" len="med"/>
                      <a:tailEnd type="none" w="med" len="med"/>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w="28575" cap="flat" cmpd="sng" algn="ctr">
                      <a:solidFill>
                        <a:srgbClr val="657BA3"/>
                      </a:solidFill>
                      <a:prstDash val="solid"/>
                      <a:round/>
                      <a:headEnd type="none" w="med" len="med"/>
                      <a:tailEnd type="none" w="med" len="med"/>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5.741.428 </a:t>
                      </a:r>
                      <a:endParaRPr lang="en-ID" sz="1100">
                        <a:effectLst/>
                      </a:endParaRPr>
                    </a:p>
                  </a:txBody>
                  <a:tcPr marL="18501" marR="18501" marT="29601" marB="29601" anchor="b">
                    <a:lnL>
                      <a:noFill/>
                    </a:lnL>
                    <a:lnR>
                      <a:noFill/>
                    </a:lnR>
                    <a:lnT w="28575" cap="flat" cmpd="sng" algn="ctr">
                      <a:solidFill>
                        <a:srgbClr val="657BA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12054029"/>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GEMOY - Gerakan Prabowo -Gibran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12.849.353 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150879664"/>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Gibran Pemimpin Muda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1</a:t>
                      </a:r>
                      <a:endParaRPr lang="en-ID" sz="1100" dirty="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56.189.588 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3167391021"/>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Gibran Seduluran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50.518 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628303689"/>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Indonesia Adil Makmur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438.146.246 </a:t>
                      </a:r>
                      <a:endParaRPr lang="en-ID" sz="1100" dirty="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781782547"/>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infobox media indonesia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151.503.926 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232071472"/>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Majelis Biru Muda Prabowo Gibran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462.153 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3749440786"/>
                  </a:ext>
                </a:extLst>
              </a:tr>
              <a:tr h="274593">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Prabowo Gibran Lanjutkan Kepemimpinan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6.608.576 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3348157222"/>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Prabowo Gibran Untuk Indonesia Maju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16.222.908 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282528474"/>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Prabowo Lanjutkan Kepmimpinan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52.734.171 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394232239"/>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Prabowo Untuk NKRI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13.977 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672421025"/>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Prabowo-Gibran Jateng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510.000 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3380313355"/>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Saatnya Prabowo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4.218.968 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3865830320"/>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Sahabat Prabowo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16.045.752 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174609428"/>
                  </a:ext>
                </a:extLst>
              </a:tr>
              <a:tr h="157901">
                <a:tc>
                  <a:txBody>
                    <a:bodyPr/>
                    <a:lstStyle/>
                    <a:p>
                      <a:pPr rtl="0" fontAlgn="b">
                        <a:spcBef>
                          <a:spcPts val="0"/>
                        </a:spcBef>
                        <a:spcAft>
                          <a:spcPts val="0"/>
                        </a:spcAft>
                      </a:pPr>
                      <a:r>
                        <a:rPr lang="en-ID" sz="1100" b="0" i="0" u="sng" strike="noStrike">
                          <a:solidFill>
                            <a:srgbClr val="0000FF"/>
                          </a:solidFill>
                          <a:effectLst/>
                          <a:latin typeface="Calibri" panose="020F0502020204030204" pitchFamily="34" charset="0"/>
                          <a:hlinkClick r:id="rId4"/>
                        </a:rPr>
                        <a:t>setiaprabowo.info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287.582 </a:t>
                      </a:r>
                      <a:endParaRPr lang="en-ID" sz="1100" dirty="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674439547"/>
                  </a:ext>
                </a:extLst>
              </a:tr>
            </a:tbl>
          </a:graphicData>
        </a:graphic>
      </p:graphicFrame>
      <p:graphicFrame>
        <p:nvGraphicFramePr>
          <p:cNvPr id="29" name="Table 28">
            <a:extLst>
              <a:ext uri="{FF2B5EF4-FFF2-40B4-BE49-F238E27FC236}">
                <a16:creationId xmlns:a16="http://schemas.microsoft.com/office/drawing/2014/main" id="{97BDA319-7D6D-A70E-2CDF-FD6C7064F064}"/>
              </a:ext>
            </a:extLst>
          </p:cNvPr>
          <p:cNvGraphicFramePr>
            <a:graphicFrameLocks noGrp="1"/>
          </p:cNvGraphicFramePr>
          <p:nvPr>
            <p:extLst>
              <p:ext uri="{D42A27DB-BD31-4B8C-83A1-F6EECF244321}">
                <p14:modId xmlns:p14="http://schemas.microsoft.com/office/powerpoint/2010/main" val="1260930536"/>
              </p:ext>
            </p:extLst>
          </p:nvPr>
        </p:nvGraphicFramePr>
        <p:xfrm>
          <a:off x="6266707" y="2322581"/>
          <a:ext cx="4376239" cy="2150016"/>
        </p:xfrm>
        <a:graphic>
          <a:graphicData uri="http://schemas.openxmlformats.org/drawingml/2006/table">
            <a:tbl>
              <a:tblPr/>
              <a:tblGrid>
                <a:gridCol w="2082162">
                  <a:extLst>
                    <a:ext uri="{9D8B030D-6E8A-4147-A177-3AD203B41FA5}">
                      <a16:colId xmlns:a16="http://schemas.microsoft.com/office/drawing/2014/main" val="1322992837"/>
                    </a:ext>
                  </a:extLst>
                </a:gridCol>
                <a:gridCol w="832624">
                  <a:extLst>
                    <a:ext uri="{9D8B030D-6E8A-4147-A177-3AD203B41FA5}">
                      <a16:colId xmlns:a16="http://schemas.microsoft.com/office/drawing/2014/main" val="1880538475"/>
                    </a:ext>
                  </a:extLst>
                </a:gridCol>
                <a:gridCol w="1461453">
                  <a:extLst>
                    <a:ext uri="{9D8B030D-6E8A-4147-A177-3AD203B41FA5}">
                      <a16:colId xmlns:a16="http://schemas.microsoft.com/office/drawing/2014/main" val="3876740847"/>
                    </a:ext>
                  </a:extLst>
                </a:gridCol>
              </a:tblGrid>
              <a:tr h="157901">
                <a:tc>
                  <a:txBody>
                    <a:bodyPr/>
                    <a:lstStyle/>
                    <a:p>
                      <a:pPr rtl="0" fontAlgn="b">
                        <a:spcBef>
                          <a:spcPts val="0"/>
                        </a:spcBef>
                        <a:spcAft>
                          <a:spcPts val="0"/>
                        </a:spcAft>
                      </a:pPr>
                      <a:r>
                        <a:rPr lang="en-ID" sz="1100" b="0" i="0" u="none" strike="noStrike" dirty="0">
                          <a:solidFill>
                            <a:srgbClr val="000000"/>
                          </a:solidFill>
                          <a:effectLst/>
                          <a:latin typeface="Calibri" panose="020F0502020204030204" pitchFamily="34" charset="0"/>
                        </a:rPr>
                        <a:t>Stay with Prabowo </a:t>
                      </a:r>
                      <a:endParaRPr lang="en-ID" sz="1100" dirty="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1.974.366 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630722299"/>
                  </a:ext>
                </a:extLst>
              </a:tr>
              <a:tr h="218663">
                <a:tc>
                  <a:txBody>
                    <a:bodyPr/>
                    <a:lstStyle/>
                    <a:p>
                      <a:pPr rtl="0" fontAlgn="b">
                        <a:spcBef>
                          <a:spcPts val="0"/>
                        </a:spcBef>
                        <a:spcAft>
                          <a:spcPts val="0"/>
                        </a:spcAft>
                      </a:pPr>
                      <a:r>
                        <a:rPr lang="en-ID" sz="1100" b="0" i="0" u="none" strike="noStrike" dirty="0">
                          <a:solidFill>
                            <a:srgbClr val="000000"/>
                          </a:solidFill>
                          <a:effectLst/>
                          <a:latin typeface="Calibri" panose="020F0502020204030204" pitchFamily="34" charset="0"/>
                        </a:rPr>
                        <a:t>These ads ran without a disclaimer </a:t>
                      </a:r>
                      <a:endParaRPr lang="en-ID" sz="1100" dirty="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12</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3.337.928 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711185064"/>
                  </a:ext>
                </a:extLst>
              </a:tr>
              <a:tr h="274593">
                <a:tc>
                  <a:txBody>
                    <a:bodyPr/>
                    <a:lstStyle/>
                    <a:p>
                      <a:pPr rtl="0" fontAlgn="b">
                        <a:spcBef>
                          <a:spcPts val="0"/>
                        </a:spcBef>
                        <a:spcAft>
                          <a:spcPts val="0"/>
                        </a:spcAft>
                      </a:pPr>
                      <a:r>
                        <a:rPr lang="en-ID" sz="1100" b="0" i="0" u="none" strike="noStrike" dirty="0">
                          <a:solidFill>
                            <a:srgbClr val="000000"/>
                          </a:solidFill>
                          <a:effectLst/>
                          <a:latin typeface="Calibri" panose="020F0502020204030204" pitchFamily="34" charset="0"/>
                        </a:rPr>
                        <a:t>Tim </a:t>
                      </a:r>
                      <a:r>
                        <a:rPr lang="en-ID" sz="1100" b="0" i="0" u="none" strike="noStrike" dirty="0" err="1">
                          <a:solidFill>
                            <a:srgbClr val="000000"/>
                          </a:solidFill>
                          <a:effectLst/>
                          <a:latin typeface="Calibri" panose="020F0502020204030204" pitchFamily="34" charset="0"/>
                        </a:rPr>
                        <a:t>Kampanye</a:t>
                      </a:r>
                      <a:r>
                        <a:rPr lang="en-ID" sz="1100" b="0" i="0" u="none" strike="noStrike" dirty="0">
                          <a:solidFill>
                            <a:srgbClr val="000000"/>
                          </a:solidFill>
                          <a:effectLst/>
                          <a:latin typeface="Calibri" panose="020F0502020204030204" pitchFamily="34" charset="0"/>
                        </a:rPr>
                        <a:t> Nasional Prabowo-Gibran</a:t>
                      </a:r>
                      <a:endParaRPr lang="en-ID" sz="1100" dirty="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1</a:t>
                      </a:r>
                      <a:endParaRPr lang="en-ID" sz="1100" dirty="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1.701.592 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500313964"/>
                  </a:ext>
                </a:extLst>
              </a:tr>
              <a:tr h="157901">
                <a:tc>
                  <a:txBody>
                    <a:bodyPr/>
                    <a:lstStyle/>
                    <a:p>
                      <a:pPr rtl="0" fontAlgn="b">
                        <a:spcBef>
                          <a:spcPts val="0"/>
                        </a:spcBef>
                        <a:spcAft>
                          <a:spcPts val="0"/>
                        </a:spcAft>
                      </a:pPr>
                      <a:r>
                        <a:rPr lang="en-ID" sz="1100" b="0" i="0" u="none" strike="noStrike" dirty="0" err="1">
                          <a:solidFill>
                            <a:srgbClr val="000000"/>
                          </a:solidFill>
                          <a:effectLst/>
                          <a:latin typeface="Calibri" panose="020F0502020204030204" pitchFamily="34" charset="0"/>
                        </a:rPr>
                        <a:t>Wahye</a:t>
                      </a:r>
                      <a:r>
                        <a:rPr lang="en-ID" sz="1100" b="0" i="0" u="none" strike="noStrike" dirty="0">
                          <a:solidFill>
                            <a:srgbClr val="000000"/>
                          </a:solidFill>
                          <a:effectLst/>
                          <a:latin typeface="Calibri" panose="020F0502020204030204" pitchFamily="34" charset="0"/>
                        </a:rPr>
                        <a:t> Prabowo </a:t>
                      </a:r>
                      <a:endParaRPr lang="en-ID" sz="1100" dirty="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961.715 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3440753671"/>
                  </a:ext>
                </a:extLst>
              </a:tr>
              <a:tr h="274593">
                <a:tc>
                  <a:txBody>
                    <a:bodyPr/>
                    <a:lstStyle/>
                    <a:p>
                      <a:pPr rtl="0" fontAlgn="b">
                        <a:spcBef>
                          <a:spcPts val="0"/>
                        </a:spcBef>
                        <a:spcAft>
                          <a:spcPts val="0"/>
                        </a:spcAft>
                      </a:pPr>
                      <a:r>
                        <a:rPr lang="en-ID" sz="1100" b="0" i="0" u="none" strike="noStrike" dirty="0">
                          <a:solidFill>
                            <a:srgbClr val="000000"/>
                          </a:solidFill>
                          <a:effectLst/>
                          <a:latin typeface="Calibri" panose="020F0502020204030204" pitchFamily="34" charset="0"/>
                        </a:rPr>
                        <a:t>Wanita </a:t>
                      </a:r>
                      <a:r>
                        <a:rPr lang="en-ID" sz="1100" b="0" i="0" u="none" strike="noStrike" dirty="0" err="1">
                          <a:solidFill>
                            <a:srgbClr val="000000"/>
                          </a:solidFill>
                          <a:effectLst/>
                          <a:latin typeface="Calibri" panose="020F0502020204030204" pitchFamily="34" charset="0"/>
                        </a:rPr>
                        <a:t>Berdikari-Berdiri</a:t>
                      </a:r>
                      <a:r>
                        <a:rPr lang="en-ID" sz="1100" b="0" i="0" u="none" strike="noStrike" dirty="0">
                          <a:solidFill>
                            <a:srgbClr val="000000"/>
                          </a:solidFill>
                          <a:effectLst/>
                          <a:latin typeface="Calibri" panose="020F0502020204030204" pitchFamily="34" charset="0"/>
                        </a:rPr>
                        <a:t> Bersama Prabowo Gibran </a:t>
                      </a:r>
                      <a:endParaRPr lang="en-ID" sz="1100" dirty="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734.788 </a:t>
                      </a:r>
                      <a:endParaRPr lang="en-ID" sz="110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1755206361"/>
                  </a:ext>
                </a:extLst>
              </a:tr>
              <a:tr h="157901">
                <a:tc>
                  <a:txBody>
                    <a:bodyPr/>
                    <a:lstStyle/>
                    <a:p>
                      <a:pPr rtl="0" fontAlgn="b">
                        <a:spcBef>
                          <a:spcPts val="0"/>
                        </a:spcBef>
                        <a:spcAft>
                          <a:spcPts val="0"/>
                        </a:spcAft>
                      </a:pPr>
                      <a:r>
                        <a:rPr lang="en-ID" sz="1100" b="0" i="0" u="none" strike="noStrike" dirty="0" err="1">
                          <a:solidFill>
                            <a:srgbClr val="000000"/>
                          </a:solidFill>
                          <a:effectLst/>
                          <a:latin typeface="Calibri" panose="020F0502020204030204" pitchFamily="34" charset="0"/>
                        </a:rPr>
                        <a:t>Wayahe</a:t>
                      </a:r>
                      <a:r>
                        <a:rPr lang="en-ID" sz="1100" b="0" i="0" u="none" strike="noStrike" dirty="0">
                          <a:solidFill>
                            <a:srgbClr val="000000"/>
                          </a:solidFill>
                          <a:effectLst/>
                          <a:latin typeface="Calibri" panose="020F0502020204030204" pitchFamily="34" charset="0"/>
                        </a:rPr>
                        <a:t> Gibran</a:t>
                      </a:r>
                      <a:endParaRPr lang="en-ID" sz="1100" dirty="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1</a:t>
                      </a:r>
                      <a:endParaRPr lang="en-ID" sz="1100" dirty="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8.090.265 </a:t>
                      </a:r>
                      <a:endParaRPr lang="en-ID" sz="1100" dirty="0">
                        <a:effectLst/>
                      </a:endParaRPr>
                    </a:p>
                  </a:txBody>
                  <a:tcPr marL="18501" marR="18501" marT="29601" marB="29601" anchor="b">
                    <a:lnL>
                      <a:noFill/>
                    </a:lnL>
                    <a:lnR>
                      <a:noFill/>
                    </a:lnR>
                    <a:lnT>
                      <a:noFill/>
                    </a:lnT>
                    <a:lnB>
                      <a:noFill/>
                    </a:lnB>
                    <a:solidFill>
                      <a:srgbClr val="FFFFFF"/>
                    </a:solidFill>
                  </a:tcPr>
                </a:tc>
                <a:extLst>
                  <a:ext uri="{0D108BD9-81ED-4DB2-BD59-A6C34878D82A}">
                    <a16:rowId xmlns:a16="http://schemas.microsoft.com/office/drawing/2014/main" val="248070123"/>
                  </a:ext>
                </a:extLst>
              </a:tr>
              <a:tr h="157901">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Wayahe Prabowo Gibran </a:t>
                      </a:r>
                      <a:endParaRPr lang="en-ID" sz="1100">
                        <a:effectLst/>
                      </a:endParaRPr>
                    </a:p>
                  </a:txBody>
                  <a:tcPr marL="18501" marR="18501" marT="29601" marB="29601" anchor="b">
                    <a:lnL>
                      <a:noFill/>
                    </a:lnL>
                    <a:lnR w="9525" cap="flat" cmpd="sng" algn="ctr">
                      <a:solidFill>
                        <a:srgbClr val="FFFFFF"/>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sz="1100">
                        <a:effectLst/>
                      </a:endParaRPr>
                    </a:p>
                  </a:txBody>
                  <a:tcPr marL="18501" marR="18501" marT="29601" marB="29601" anchor="b">
                    <a:lnL w="9525" cap="flat" cmpd="sng" algn="ctr">
                      <a:solidFill>
                        <a:srgbClr val="FFFFFF"/>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spcBef>
                          <a:spcPts val="0"/>
                        </a:spcBef>
                        <a:spcAft>
                          <a:spcPts val="0"/>
                        </a:spcAft>
                      </a:pPr>
                      <a:r>
                        <a:rPr lang="en-ID" sz="1100" b="0" i="0" u="none" strike="noStrike" dirty="0">
                          <a:solidFill>
                            <a:srgbClr val="000000"/>
                          </a:solidFill>
                          <a:effectLst/>
                          <a:latin typeface="Calibri" panose="020F0502020204030204" pitchFamily="34" charset="0"/>
                        </a:rPr>
                        <a:t>544.609 </a:t>
                      </a:r>
                      <a:endParaRPr lang="en-ID" sz="1100" dirty="0">
                        <a:effectLst/>
                      </a:endParaRPr>
                    </a:p>
                  </a:txBody>
                  <a:tcPr marL="18501" marR="18501" marT="29601" marB="29601" anchor="b">
                    <a:lnL>
                      <a:noFill/>
                    </a:lnL>
                    <a:lnR>
                      <a:noFill/>
                    </a:lnR>
                    <a:lnT>
                      <a:noFill/>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934450"/>
                  </a:ext>
                </a:extLst>
              </a:tr>
              <a:tr h="157901">
                <a:tc>
                  <a:txBody>
                    <a:bodyPr/>
                    <a:lstStyle/>
                    <a:p>
                      <a:pPr rtl="0" fontAlgn="b">
                        <a:spcBef>
                          <a:spcPts val="0"/>
                        </a:spcBef>
                        <a:spcAft>
                          <a:spcPts val="0"/>
                        </a:spcAft>
                      </a:pPr>
                      <a:r>
                        <a:rPr lang="en-ID" sz="1100" b="1" i="0" u="none" strike="noStrike">
                          <a:solidFill>
                            <a:srgbClr val="000000"/>
                          </a:solidFill>
                          <a:effectLst/>
                          <a:latin typeface="Calibri" panose="020F0502020204030204" pitchFamily="34" charset="0"/>
                        </a:rPr>
                        <a:t>Grand Total</a:t>
                      </a:r>
                      <a:endParaRPr lang="en-ID" sz="1100">
                        <a:effectLst/>
                      </a:endParaRPr>
                    </a:p>
                  </a:txBody>
                  <a:tcPr marL="18501" marR="18501" marT="29601" marB="29601"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tc>
                  <a:txBody>
                    <a:bodyPr/>
                    <a:lstStyle/>
                    <a:p>
                      <a:pPr algn="r" rtl="0" fontAlgn="b">
                        <a:spcBef>
                          <a:spcPts val="0"/>
                        </a:spcBef>
                        <a:spcAft>
                          <a:spcPts val="0"/>
                        </a:spcAft>
                      </a:pPr>
                      <a:r>
                        <a:rPr lang="en-ID" sz="1100" b="1" i="0" u="none" strike="noStrike">
                          <a:solidFill>
                            <a:srgbClr val="000000"/>
                          </a:solidFill>
                          <a:effectLst/>
                          <a:latin typeface="Calibri" panose="020F0502020204030204" pitchFamily="34" charset="0"/>
                        </a:rPr>
                        <a:t>33</a:t>
                      </a:r>
                      <a:endParaRPr lang="en-ID" sz="1100">
                        <a:effectLst/>
                      </a:endParaRPr>
                    </a:p>
                  </a:txBody>
                  <a:tcPr marL="18501" marR="18501" marT="29601" marB="29601"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tc>
                  <a:txBody>
                    <a:bodyPr/>
                    <a:lstStyle/>
                    <a:p>
                      <a:pPr algn="r" rtl="0" fontAlgn="b">
                        <a:spcBef>
                          <a:spcPts val="0"/>
                        </a:spcBef>
                        <a:spcAft>
                          <a:spcPts val="0"/>
                        </a:spcAft>
                      </a:pPr>
                      <a:r>
                        <a:rPr lang="en-ID" sz="1100" b="1" i="0" u="none" strike="noStrike" dirty="0">
                          <a:solidFill>
                            <a:srgbClr val="000000"/>
                          </a:solidFill>
                          <a:effectLst/>
                          <a:latin typeface="Calibri" panose="020F0502020204030204" pitchFamily="34" charset="0"/>
                        </a:rPr>
                        <a:t>778.930.409 </a:t>
                      </a:r>
                      <a:endParaRPr lang="en-ID" sz="1100" dirty="0">
                        <a:effectLst/>
                      </a:endParaRPr>
                    </a:p>
                  </a:txBody>
                  <a:tcPr marL="18501" marR="18501" marT="29601" marB="29601"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extLst>
                  <a:ext uri="{0D108BD9-81ED-4DB2-BD59-A6C34878D82A}">
                    <a16:rowId xmlns:a16="http://schemas.microsoft.com/office/drawing/2014/main" val="3412404194"/>
                  </a:ext>
                </a:extLst>
              </a:tr>
            </a:tbl>
          </a:graphicData>
        </a:graphic>
      </p:graphicFrame>
      <p:pic>
        <p:nvPicPr>
          <p:cNvPr id="24" name="Picture 23">
            <a:extLst>
              <a:ext uri="{FF2B5EF4-FFF2-40B4-BE49-F238E27FC236}">
                <a16:creationId xmlns:a16="http://schemas.microsoft.com/office/drawing/2014/main" id="{3CA4E8D1-16D8-3A2A-3A01-850444C06EFB}"/>
              </a:ext>
            </a:extLst>
          </p:cNvPr>
          <p:cNvPicPr>
            <a:picLocks noChangeAspect="1"/>
          </p:cNvPicPr>
          <p:nvPr/>
        </p:nvPicPr>
        <p:blipFill>
          <a:blip r:embed="rId5"/>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377935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3" name="TextBox 2">
            <a:extLst>
              <a:ext uri="{FF2B5EF4-FFF2-40B4-BE49-F238E27FC236}">
                <a16:creationId xmlns:a16="http://schemas.microsoft.com/office/drawing/2014/main" id="{4C6B9D8C-E38A-21F3-4BA8-581D44AAF213}"/>
              </a:ext>
            </a:extLst>
          </p:cNvPr>
          <p:cNvSpPr txBox="1"/>
          <p:nvPr/>
        </p:nvSpPr>
        <p:spPr>
          <a:xfrm>
            <a:off x="676912" y="640242"/>
            <a:ext cx="8334141" cy="584775"/>
          </a:xfrm>
          <a:prstGeom prst="rect">
            <a:avLst/>
          </a:prstGeom>
          <a:noFill/>
        </p:spPr>
        <p:txBody>
          <a:bodyPr wrap="none" rtlCol="0">
            <a:spAutoFit/>
          </a:bodyPr>
          <a:lstStyle/>
          <a:p>
            <a:r>
              <a:rPr lang="en-US" sz="3200" b="1" i="1" dirty="0" err="1">
                <a:latin typeface="+mj-lt"/>
              </a:rPr>
              <a:t>Temuan</a:t>
            </a:r>
            <a:r>
              <a:rPr lang="en-US" sz="3200" b="1" i="1" dirty="0">
                <a:latin typeface="+mj-lt"/>
              </a:rPr>
              <a:t> </a:t>
            </a:r>
            <a:r>
              <a:rPr lang="en-US" sz="3200" b="1" i="1" dirty="0" err="1">
                <a:latin typeface="+mj-lt"/>
              </a:rPr>
              <a:t>Iklan</a:t>
            </a:r>
            <a:r>
              <a:rPr lang="en-US" sz="3200" b="1" i="1" dirty="0">
                <a:latin typeface="+mj-lt"/>
              </a:rPr>
              <a:t> </a:t>
            </a:r>
            <a:r>
              <a:rPr lang="en-US" sz="3200" b="1" i="1" dirty="0" err="1">
                <a:latin typeface="+mj-lt"/>
              </a:rPr>
              <a:t>Kampanye</a:t>
            </a:r>
            <a:r>
              <a:rPr lang="en-US" sz="3200" b="1" i="1" dirty="0">
                <a:latin typeface="+mj-lt"/>
              </a:rPr>
              <a:t> di Media </a:t>
            </a:r>
            <a:r>
              <a:rPr lang="en-US" sz="3200" b="1" i="1" dirty="0" err="1">
                <a:latin typeface="+mj-lt"/>
              </a:rPr>
              <a:t>Sosial</a:t>
            </a:r>
            <a:r>
              <a:rPr lang="en-US" sz="3200" b="1" i="1" dirty="0">
                <a:latin typeface="+mj-lt"/>
              </a:rPr>
              <a:t> (META)</a:t>
            </a:r>
          </a:p>
        </p:txBody>
      </p:sp>
      <p:sp>
        <p:nvSpPr>
          <p:cNvPr id="2" name="TextBox 1">
            <a:extLst>
              <a:ext uri="{FF2B5EF4-FFF2-40B4-BE49-F238E27FC236}">
                <a16:creationId xmlns:a16="http://schemas.microsoft.com/office/drawing/2014/main" id="{72F935DB-0F57-D1E2-E2B0-7B36990184E3}"/>
              </a:ext>
            </a:extLst>
          </p:cNvPr>
          <p:cNvSpPr txBox="1"/>
          <p:nvPr/>
        </p:nvSpPr>
        <p:spPr>
          <a:xfrm>
            <a:off x="620286" y="1163277"/>
            <a:ext cx="5983369"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err="1">
                <a:latin typeface="+mj-lt"/>
              </a:rPr>
              <a:t>Aktor</a:t>
            </a:r>
            <a:r>
              <a:rPr lang="en-US" sz="1600" dirty="0">
                <a:latin typeface="+mj-lt"/>
              </a:rPr>
              <a:t> yang </a:t>
            </a:r>
            <a:r>
              <a:rPr lang="en-US" sz="1600" dirty="0" err="1">
                <a:latin typeface="+mj-lt"/>
              </a:rPr>
              <a:t>menjadi</a:t>
            </a:r>
            <a:r>
              <a:rPr lang="en-US" sz="1600" dirty="0">
                <a:latin typeface="+mj-lt"/>
              </a:rPr>
              <a:t> </a:t>
            </a:r>
            <a:r>
              <a:rPr lang="en-US" sz="1600" dirty="0" err="1">
                <a:latin typeface="+mj-lt"/>
              </a:rPr>
              <a:t>akun</a:t>
            </a:r>
            <a:r>
              <a:rPr lang="en-US" sz="1600" dirty="0">
                <a:latin typeface="+mj-lt"/>
              </a:rPr>
              <a:t> </a:t>
            </a:r>
            <a:r>
              <a:rPr lang="en-US" sz="1600" dirty="0" err="1">
                <a:latin typeface="+mj-lt"/>
              </a:rPr>
              <a:t>pengiklan</a:t>
            </a:r>
            <a:r>
              <a:rPr lang="en-US" sz="1600" dirty="0">
                <a:latin typeface="+mj-lt"/>
              </a:rPr>
              <a:t> (</a:t>
            </a:r>
            <a:r>
              <a:rPr lang="en-US" sz="1600" dirty="0" err="1">
                <a:latin typeface="+mj-lt"/>
              </a:rPr>
              <a:t>Ganjar</a:t>
            </a:r>
            <a:r>
              <a:rPr lang="en-US" sz="1600" dirty="0">
                <a:latin typeface="+mj-lt"/>
              </a:rPr>
              <a:t> </a:t>
            </a:r>
            <a:r>
              <a:rPr lang="en-US" sz="1600" dirty="0" err="1">
                <a:latin typeface="+mj-lt"/>
              </a:rPr>
              <a:t>Pranowo</a:t>
            </a:r>
            <a:r>
              <a:rPr lang="en-US" sz="1600" dirty="0">
                <a:latin typeface="+mj-lt"/>
              </a:rPr>
              <a:t>– Mahfud MD)</a:t>
            </a:r>
          </a:p>
          <a:p>
            <a:pPr marL="285750" indent="-285750">
              <a:buFont typeface="Arial" panose="020B0604020202020204" pitchFamily="34" charset="0"/>
              <a:buChar char="•"/>
            </a:pPr>
            <a:r>
              <a:rPr lang="en-US" sz="1600" dirty="0" err="1">
                <a:latin typeface="+mj-lt"/>
              </a:rPr>
              <a:t>Mayoritas</a:t>
            </a:r>
            <a:r>
              <a:rPr lang="en-US" sz="1600" dirty="0">
                <a:latin typeface="+mj-lt"/>
              </a:rPr>
              <a:t> </a:t>
            </a:r>
            <a:r>
              <a:rPr lang="en-US" sz="1600" dirty="0" err="1">
                <a:latin typeface="+mj-lt"/>
              </a:rPr>
              <a:t>bersumber</a:t>
            </a:r>
            <a:r>
              <a:rPr lang="en-US" sz="1600" dirty="0">
                <a:latin typeface="+mj-lt"/>
              </a:rPr>
              <a:t> </a:t>
            </a:r>
            <a:r>
              <a:rPr lang="en-US" sz="1600" dirty="0" err="1">
                <a:latin typeface="+mj-lt"/>
              </a:rPr>
              <a:t>dari</a:t>
            </a:r>
            <a:r>
              <a:rPr lang="en-US" sz="1600" dirty="0">
                <a:latin typeface="+mj-lt"/>
              </a:rPr>
              <a:t> </a:t>
            </a:r>
            <a:r>
              <a:rPr lang="en-US" sz="1600" dirty="0" err="1">
                <a:latin typeface="+mj-lt"/>
              </a:rPr>
              <a:t>akun</a:t>
            </a:r>
            <a:r>
              <a:rPr lang="en-US" sz="1600" dirty="0">
                <a:latin typeface="+mj-lt"/>
              </a:rPr>
              <a:t> </a:t>
            </a:r>
            <a:r>
              <a:rPr lang="en-US" sz="1600" dirty="0" err="1">
                <a:latin typeface="+mj-lt"/>
              </a:rPr>
              <a:t>pendukung</a:t>
            </a:r>
            <a:r>
              <a:rPr lang="en-US" sz="1600" dirty="0">
                <a:latin typeface="+mj-lt"/>
              </a:rPr>
              <a:t> </a:t>
            </a:r>
            <a:r>
              <a:rPr lang="en-US" sz="1600" dirty="0" err="1">
                <a:latin typeface="+mj-lt"/>
              </a:rPr>
              <a:t>atau</a:t>
            </a:r>
            <a:r>
              <a:rPr lang="en-US" sz="1600" dirty="0">
                <a:latin typeface="+mj-lt"/>
              </a:rPr>
              <a:t> </a:t>
            </a:r>
            <a:r>
              <a:rPr lang="en-US" sz="1600" dirty="0" err="1">
                <a:latin typeface="+mj-lt"/>
              </a:rPr>
              <a:t>relawan</a:t>
            </a:r>
            <a:endParaRPr lang="en-US" sz="1600" dirty="0">
              <a:latin typeface="+mj-lt"/>
            </a:endParaRPr>
          </a:p>
        </p:txBody>
      </p:sp>
      <p:sp>
        <p:nvSpPr>
          <p:cNvPr id="25" name="Rectangle 1">
            <a:extLst>
              <a:ext uri="{FF2B5EF4-FFF2-40B4-BE49-F238E27FC236}">
                <a16:creationId xmlns:a16="http://schemas.microsoft.com/office/drawing/2014/main" id="{EBE7D72E-5E28-CAB5-ADD1-49E74F145D2C}"/>
              </a:ext>
            </a:extLst>
          </p:cNvPr>
          <p:cNvSpPr>
            <a:spLocks noChangeArrowheads="1"/>
          </p:cNvSpPr>
          <p:nvPr/>
        </p:nvSpPr>
        <p:spPr bwMode="auto">
          <a:xfrm>
            <a:off x="367982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Table 25">
            <a:extLst>
              <a:ext uri="{FF2B5EF4-FFF2-40B4-BE49-F238E27FC236}">
                <a16:creationId xmlns:a16="http://schemas.microsoft.com/office/drawing/2014/main" id="{05D3E7C3-83F3-0E7B-EFA0-4172F6C5150C}"/>
              </a:ext>
            </a:extLst>
          </p:cNvPr>
          <p:cNvGraphicFramePr>
            <a:graphicFrameLocks noGrp="1"/>
          </p:cNvGraphicFramePr>
          <p:nvPr>
            <p:extLst>
              <p:ext uri="{D42A27DB-BD31-4B8C-83A1-F6EECF244321}">
                <p14:modId xmlns:p14="http://schemas.microsoft.com/office/powerpoint/2010/main" val="3802302101"/>
              </p:ext>
            </p:extLst>
          </p:nvPr>
        </p:nvGraphicFramePr>
        <p:xfrm>
          <a:off x="771646" y="2060937"/>
          <a:ext cx="5143500" cy="4572000"/>
        </p:xfrm>
        <a:graphic>
          <a:graphicData uri="http://schemas.openxmlformats.org/drawingml/2006/table">
            <a:tbl>
              <a:tblPr/>
              <a:tblGrid>
                <a:gridCol w="2447925">
                  <a:extLst>
                    <a:ext uri="{9D8B030D-6E8A-4147-A177-3AD203B41FA5}">
                      <a16:colId xmlns:a16="http://schemas.microsoft.com/office/drawing/2014/main" val="1176071616"/>
                    </a:ext>
                  </a:extLst>
                </a:gridCol>
                <a:gridCol w="971550">
                  <a:extLst>
                    <a:ext uri="{9D8B030D-6E8A-4147-A177-3AD203B41FA5}">
                      <a16:colId xmlns:a16="http://schemas.microsoft.com/office/drawing/2014/main" val="3581332309"/>
                    </a:ext>
                  </a:extLst>
                </a:gridCol>
                <a:gridCol w="1724025">
                  <a:extLst>
                    <a:ext uri="{9D8B030D-6E8A-4147-A177-3AD203B41FA5}">
                      <a16:colId xmlns:a16="http://schemas.microsoft.com/office/drawing/2014/main" val="3100091958"/>
                    </a:ext>
                  </a:extLst>
                </a:gridCol>
              </a:tblGrid>
              <a:tr h="190500">
                <a:tc>
                  <a:txBody>
                    <a:bodyPr/>
                    <a:lstStyle/>
                    <a:p>
                      <a:pPr algn="ctr" rtl="0" fontAlgn="t">
                        <a:spcBef>
                          <a:spcPts val="0"/>
                        </a:spcBef>
                        <a:spcAft>
                          <a:spcPts val="0"/>
                        </a:spcAft>
                      </a:pPr>
                      <a:r>
                        <a:rPr lang="en-ID" sz="1200" b="1" i="1" u="none" strike="noStrike">
                          <a:solidFill>
                            <a:srgbClr val="000000"/>
                          </a:solidFill>
                          <a:effectLst/>
                          <a:latin typeface="Calibri" panose="020F0502020204030204" pitchFamily="34" charset="0"/>
                        </a:rPr>
                        <a:t>Disclaimer </a:t>
                      </a:r>
                      <a:r>
                        <a:rPr lang="en-ID" sz="1200" b="1" i="0" u="none" strike="noStrike">
                          <a:solidFill>
                            <a:srgbClr val="000000"/>
                          </a:solidFill>
                          <a:effectLst/>
                          <a:latin typeface="Calibri" panose="020F0502020204030204" pitchFamily="34" charset="0"/>
                        </a:rPr>
                        <a:t>(Akun Pengiklan)</a:t>
                      </a:r>
                      <a:endParaRPr lang="en-ID" sz="1200">
                        <a:effectLst/>
                      </a:endParaRPr>
                    </a:p>
                  </a:txBody>
                  <a:tcPr marL="28575" marR="28575">
                    <a:lnL>
                      <a:noFill/>
                    </a:lnL>
                    <a:lnR>
                      <a:noFill/>
                    </a:lnR>
                    <a:lnT>
                      <a:noFill/>
                    </a:lnT>
                    <a:lnB w="28575" cap="flat" cmpd="sng" algn="ctr">
                      <a:solidFill>
                        <a:srgbClr val="657BA3"/>
                      </a:solidFill>
                      <a:prstDash val="solid"/>
                      <a:round/>
                      <a:headEnd type="none" w="med" len="med"/>
                      <a:tailEnd type="none" w="med" len="med"/>
                    </a:lnB>
                    <a:solidFill>
                      <a:srgbClr val="D8DEE8"/>
                    </a:solidFill>
                  </a:tcPr>
                </a:tc>
                <a:tc>
                  <a:txBody>
                    <a:bodyPr/>
                    <a:lstStyle/>
                    <a:p>
                      <a:pPr algn="ctr" rtl="0" fontAlgn="t">
                        <a:spcBef>
                          <a:spcPts val="0"/>
                        </a:spcBef>
                        <a:spcAft>
                          <a:spcPts val="0"/>
                        </a:spcAft>
                      </a:pPr>
                      <a:r>
                        <a:rPr lang="en-ID" sz="1200" b="1" i="0" u="none" strike="noStrike">
                          <a:solidFill>
                            <a:srgbClr val="000000"/>
                          </a:solidFill>
                          <a:effectLst/>
                          <a:latin typeface="Calibri" panose="020F0502020204030204" pitchFamily="34" charset="0"/>
                        </a:rPr>
                        <a:t>Jumlah Akun Pengiklan</a:t>
                      </a:r>
                      <a:endParaRPr lang="en-ID" sz="1200">
                        <a:effectLst/>
                      </a:endParaRPr>
                    </a:p>
                  </a:txBody>
                  <a:tcPr marL="28575" marR="28575">
                    <a:lnL>
                      <a:noFill/>
                    </a:lnL>
                    <a:lnR>
                      <a:noFill/>
                    </a:lnR>
                    <a:lnT>
                      <a:noFill/>
                    </a:lnT>
                    <a:lnB w="28575" cap="flat" cmpd="sng" algn="ctr">
                      <a:solidFill>
                        <a:srgbClr val="657BA3"/>
                      </a:solidFill>
                      <a:prstDash val="solid"/>
                      <a:round/>
                      <a:headEnd type="none" w="med" len="med"/>
                      <a:tailEnd type="none" w="med" len="med"/>
                    </a:lnB>
                    <a:solidFill>
                      <a:srgbClr val="657BA3"/>
                    </a:solidFill>
                  </a:tcPr>
                </a:tc>
                <a:tc>
                  <a:txBody>
                    <a:bodyPr/>
                    <a:lstStyle/>
                    <a:p>
                      <a:pPr algn="ctr" rtl="0" fontAlgn="t">
                        <a:spcBef>
                          <a:spcPts val="0"/>
                        </a:spcBef>
                        <a:spcAft>
                          <a:spcPts val="0"/>
                        </a:spcAft>
                      </a:pPr>
                      <a:r>
                        <a:rPr lang="en-ID" sz="1200" b="1" i="0" u="none" strike="noStrike" dirty="0" err="1">
                          <a:solidFill>
                            <a:srgbClr val="000000"/>
                          </a:solidFill>
                          <a:effectLst/>
                          <a:latin typeface="Calibri" panose="020F0502020204030204" pitchFamily="34" charset="0"/>
                        </a:rPr>
                        <a:t>Jumlah</a:t>
                      </a:r>
                      <a:r>
                        <a:rPr lang="en-ID" sz="1200" b="1" i="0" u="none" strike="noStrike" dirty="0">
                          <a:solidFill>
                            <a:srgbClr val="000000"/>
                          </a:solidFill>
                          <a:effectLst/>
                          <a:latin typeface="Calibri" panose="020F0502020204030204" pitchFamily="34" charset="0"/>
                        </a:rPr>
                        <a:t> </a:t>
                      </a:r>
                      <a:r>
                        <a:rPr lang="en-ID" sz="1200" b="1" i="0" u="none" strike="noStrike" dirty="0" err="1">
                          <a:solidFill>
                            <a:srgbClr val="000000"/>
                          </a:solidFill>
                          <a:effectLst/>
                          <a:latin typeface="Calibri" panose="020F0502020204030204" pitchFamily="34" charset="0"/>
                        </a:rPr>
                        <a:t>Biaya</a:t>
                      </a:r>
                      <a:endParaRPr lang="en-ID" sz="1200" dirty="0">
                        <a:effectLst/>
                      </a:endParaRPr>
                    </a:p>
                  </a:txBody>
                  <a:tcPr>
                    <a:lnL>
                      <a:noFill/>
                    </a:lnL>
                    <a:lnR>
                      <a:noFill/>
                    </a:lnR>
                    <a:lnT>
                      <a:noFill/>
                    </a:lnT>
                    <a:lnB w="28575" cap="flat" cmpd="sng" algn="ctr">
                      <a:solidFill>
                        <a:srgbClr val="657BA3"/>
                      </a:solidFill>
                      <a:prstDash val="solid"/>
                      <a:round/>
                      <a:headEnd type="none" w="med" len="med"/>
                      <a:tailEnd type="none" w="med" len="med"/>
                    </a:lnB>
                    <a:solidFill>
                      <a:srgbClr val="657BA3"/>
                    </a:solidFill>
                  </a:tcPr>
                </a:tc>
                <a:extLst>
                  <a:ext uri="{0D108BD9-81ED-4DB2-BD59-A6C34878D82A}">
                    <a16:rowId xmlns:a16="http://schemas.microsoft.com/office/drawing/2014/main" val="3692650061"/>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Atikoh Ganjar Lovers</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w="28575" cap="flat" cmpd="sng" algn="ctr">
                      <a:solidFill>
                        <a:srgbClr val="657BA3"/>
                      </a:solidFill>
                      <a:prstDash val="solid"/>
                      <a:round/>
                      <a:headEnd type="none" w="med" len="med"/>
                      <a:tailEnd type="none" w="med" len="med"/>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w="28575" cap="flat" cmpd="sng" algn="ctr">
                      <a:solidFill>
                        <a:srgbClr val="657BA3"/>
                      </a:solidFill>
                      <a:prstDash val="solid"/>
                      <a:round/>
                      <a:headEnd type="none" w="med" len="med"/>
                      <a:tailEnd type="none" w="med" len="med"/>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27.011 </a:t>
                      </a:r>
                      <a:endParaRPr lang="en-ID" sz="1200">
                        <a:effectLst/>
                      </a:endParaRPr>
                    </a:p>
                  </a:txBody>
                  <a:tcPr marL="28575" marR="28575" anchor="b">
                    <a:lnL>
                      <a:noFill/>
                    </a:lnL>
                    <a:lnR>
                      <a:noFill/>
                    </a:lnR>
                    <a:lnT w="28575" cap="flat" cmpd="sng" algn="ctr">
                      <a:solidFill>
                        <a:srgbClr val="657BA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75765744"/>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Berita</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Ganjar</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Pranowo</a:t>
                      </a:r>
                      <a:r>
                        <a:rPr lang="en-ID" sz="1200" b="0" i="0" u="none" strike="noStrike" dirty="0">
                          <a:solidFill>
                            <a:srgbClr val="000000"/>
                          </a:solidFill>
                          <a:effectLst/>
                          <a:latin typeface="Calibri" panose="020F0502020204030204" pitchFamily="34" charset="0"/>
                        </a:rPr>
                        <a:t> </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55.390.882 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175965630"/>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Ganjar</a:t>
                      </a:r>
                      <a:r>
                        <a:rPr lang="en-ID" sz="1200" b="0" i="0" u="none" strike="noStrike" dirty="0">
                          <a:solidFill>
                            <a:srgbClr val="000000"/>
                          </a:solidFill>
                          <a:effectLst/>
                          <a:latin typeface="Calibri" panose="020F0502020204030204" pitchFamily="34" charset="0"/>
                        </a:rPr>
                        <a:t> Fans</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85.278.238 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4057935804"/>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Ganjar</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Gaspol</a:t>
                      </a:r>
                      <a:r>
                        <a:rPr lang="en-ID" sz="1200" b="0" i="0" u="none" strike="noStrike" dirty="0">
                          <a:solidFill>
                            <a:srgbClr val="000000"/>
                          </a:solidFill>
                          <a:effectLst/>
                          <a:latin typeface="Calibri" panose="020F0502020204030204" pitchFamily="34" charset="0"/>
                        </a:rPr>
                        <a:t> </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208.331.527 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3069584577"/>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Ganjar</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Minang</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2.545.864 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2695566697"/>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Ganjar</a:t>
                      </a:r>
                      <a:r>
                        <a:rPr lang="en-ID" sz="1200" b="0" i="0" u="none" strike="noStrike" dirty="0">
                          <a:solidFill>
                            <a:srgbClr val="000000"/>
                          </a:solidFill>
                          <a:effectLst/>
                          <a:latin typeface="Calibri" panose="020F0502020204030204" pitchFamily="34" charset="0"/>
                        </a:rPr>
                        <a:t> Nusantara Indonesia </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37</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115.365.092 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3995351407"/>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Ganjarnisme</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a:t>
                      </a:r>
                      <a:endParaRPr lang="en-ID" sz="1200" dirty="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587.456 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2937393923"/>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Gantari </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a:t>
                      </a:r>
                      <a:endParaRPr lang="en-ID" sz="1200" dirty="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147.990.676 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1577007832"/>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jabar ya Ganjar</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a:t>
                      </a:r>
                      <a:endParaRPr lang="en-ID" sz="1200" dirty="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2.875.833 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3017797302"/>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Kalsel</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dukung</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ganjar</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1</a:t>
                      </a:r>
                      <a:endParaRPr lang="en-ID" sz="1200" dirty="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2.467.757 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4196369036"/>
                  </a:ext>
                </a:extLst>
              </a:tr>
              <a:tr h="190500">
                <a:tc>
                  <a:txBody>
                    <a:bodyPr/>
                    <a:lstStyle/>
                    <a:p>
                      <a:pPr rtl="0" fontAlgn="b">
                        <a:spcBef>
                          <a:spcPts val="0"/>
                        </a:spcBef>
                        <a:spcAft>
                          <a:spcPts val="0"/>
                        </a:spcAft>
                      </a:pPr>
                      <a:r>
                        <a:rPr lang="en-ID" sz="1200" b="0" i="0" u="none" strike="noStrike" dirty="0" err="1">
                          <a:solidFill>
                            <a:srgbClr val="000000"/>
                          </a:solidFill>
                          <a:effectLst/>
                          <a:latin typeface="Calibri" panose="020F0502020204030204" pitchFamily="34" charset="0"/>
                        </a:rPr>
                        <a:t>Kaltim</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tetap</a:t>
                      </a:r>
                      <a:r>
                        <a:rPr lang="en-ID" sz="1200" b="0" i="0" u="none" strike="noStrike" dirty="0">
                          <a:solidFill>
                            <a:srgbClr val="000000"/>
                          </a:solidFill>
                          <a:effectLst/>
                          <a:latin typeface="Calibri" panose="020F0502020204030204" pitchFamily="34" charset="0"/>
                        </a:rPr>
                        <a:t> </a:t>
                      </a:r>
                      <a:r>
                        <a:rPr lang="en-ID" sz="1200" b="0" i="0" u="none" strike="noStrike" dirty="0" err="1">
                          <a:solidFill>
                            <a:srgbClr val="000000"/>
                          </a:solidFill>
                          <a:effectLst/>
                          <a:latin typeface="Calibri" panose="020F0502020204030204" pitchFamily="34" charset="0"/>
                        </a:rPr>
                        <a:t>Ganjar</a:t>
                      </a:r>
                      <a:endParaRPr lang="en-ID" sz="1200" dirty="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2.458.769 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2097670443"/>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Lampung untuk Ganjar</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2.665.911 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385927289"/>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NTB untuk Ganjar</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2.552.093 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827179051"/>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Riau pilih Ganjar</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2.531.860 </a:t>
                      </a:r>
                      <a:endParaRPr lang="en-ID" sz="120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449095107"/>
                  </a:ext>
                </a:extLst>
              </a:tr>
              <a:tr h="190500">
                <a:tc>
                  <a:txBody>
                    <a:bodyPr/>
                    <a:lstStyle/>
                    <a:p>
                      <a:pPr rtl="0" fontAlgn="b">
                        <a:spcBef>
                          <a:spcPts val="0"/>
                        </a:spcBef>
                        <a:spcAft>
                          <a:spcPts val="0"/>
                        </a:spcAft>
                      </a:pPr>
                      <a:r>
                        <a:rPr lang="en-ID" sz="1200" b="0" i="0" u="none" strike="noStrike">
                          <a:solidFill>
                            <a:srgbClr val="000000"/>
                          </a:solidFill>
                          <a:effectLst/>
                          <a:latin typeface="Calibri" panose="020F0502020204030204" pitchFamily="34" charset="0"/>
                        </a:rPr>
                        <a:t>Rumah Bersama Ganjar Kaltim</a:t>
                      </a:r>
                      <a:endParaRPr lang="en-ID" sz="1200">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200" b="0" i="0" u="none" strike="noStrike">
                          <a:solidFill>
                            <a:srgbClr val="000000"/>
                          </a:solidFill>
                          <a:effectLst/>
                          <a:latin typeface="Calibri" panose="020F0502020204030204" pitchFamily="34" charset="0"/>
                        </a:rPr>
                        <a:t>1</a:t>
                      </a:r>
                      <a:endParaRPr lang="en-ID" sz="1200">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200" b="0" i="0" u="none" strike="noStrike" dirty="0">
                          <a:solidFill>
                            <a:srgbClr val="000000"/>
                          </a:solidFill>
                          <a:effectLst/>
                          <a:latin typeface="Calibri" panose="020F0502020204030204" pitchFamily="34" charset="0"/>
                        </a:rPr>
                        <a:t>241.888 </a:t>
                      </a:r>
                      <a:endParaRPr lang="en-ID" sz="1200" dirty="0">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483321776"/>
                  </a:ext>
                </a:extLst>
              </a:tr>
            </a:tbl>
          </a:graphicData>
        </a:graphic>
      </p:graphicFrame>
      <p:graphicFrame>
        <p:nvGraphicFramePr>
          <p:cNvPr id="27" name="Table 26">
            <a:extLst>
              <a:ext uri="{FF2B5EF4-FFF2-40B4-BE49-F238E27FC236}">
                <a16:creationId xmlns:a16="http://schemas.microsoft.com/office/drawing/2014/main" id="{3D0BF31C-615B-1B88-E828-84996BDE77EA}"/>
              </a:ext>
            </a:extLst>
          </p:cNvPr>
          <p:cNvGraphicFramePr>
            <a:graphicFrameLocks noGrp="1"/>
          </p:cNvGraphicFramePr>
          <p:nvPr>
            <p:extLst>
              <p:ext uri="{D42A27DB-BD31-4B8C-83A1-F6EECF244321}">
                <p14:modId xmlns:p14="http://schemas.microsoft.com/office/powerpoint/2010/main" val="1004602449"/>
              </p:ext>
            </p:extLst>
          </p:nvPr>
        </p:nvGraphicFramePr>
        <p:xfrm>
          <a:off x="6276856" y="2468887"/>
          <a:ext cx="5315876" cy="2171680"/>
        </p:xfrm>
        <a:graphic>
          <a:graphicData uri="http://schemas.openxmlformats.org/drawingml/2006/table">
            <a:tbl>
              <a:tblPr/>
              <a:tblGrid>
                <a:gridCol w="2529963">
                  <a:extLst>
                    <a:ext uri="{9D8B030D-6E8A-4147-A177-3AD203B41FA5}">
                      <a16:colId xmlns:a16="http://schemas.microsoft.com/office/drawing/2014/main" val="1629161112"/>
                    </a:ext>
                  </a:extLst>
                </a:gridCol>
                <a:gridCol w="1004110">
                  <a:extLst>
                    <a:ext uri="{9D8B030D-6E8A-4147-A177-3AD203B41FA5}">
                      <a16:colId xmlns:a16="http://schemas.microsoft.com/office/drawing/2014/main" val="1429471989"/>
                    </a:ext>
                  </a:extLst>
                </a:gridCol>
                <a:gridCol w="1781803">
                  <a:extLst>
                    <a:ext uri="{9D8B030D-6E8A-4147-A177-3AD203B41FA5}">
                      <a16:colId xmlns:a16="http://schemas.microsoft.com/office/drawing/2014/main" val="2172407721"/>
                    </a:ext>
                  </a:extLst>
                </a:gridCol>
              </a:tblGrid>
              <a:tr h="310240">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Sahabat Ganjar Nusantara </a:t>
                      </a:r>
                      <a:endParaRPr lang="en-ID">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740.856</a:t>
                      </a:r>
                      <a:endParaRPr lang="en-ID">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1514225306"/>
                  </a:ext>
                </a:extLst>
              </a:tr>
              <a:tr h="310240">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Sahabat Ganjar Pranowo </a:t>
                      </a:r>
                      <a:endParaRPr lang="en-ID">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10.051.503 </a:t>
                      </a:r>
                      <a:endParaRPr lang="en-ID">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1575800856"/>
                  </a:ext>
                </a:extLst>
              </a:tr>
              <a:tr h="310240">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Sulsel for Ganjar</a:t>
                      </a:r>
                      <a:endParaRPr lang="en-ID">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2.507.946 </a:t>
                      </a:r>
                      <a:endParaRPr lang="en-ID">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4164237881"/>
                  </a:ext>
                </a:extLst>
              </a:tr>
              <a:tr h="310240">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Sumsel pro Ganjar</a:t>
                      </a:r>
                      <a:endParaRPr lang="en-ID">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2.591.304 </a:t>
                      </a:r>
                      <a:endParaRPr lang="en-ID">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1270965256"/>
                  </a:ext>
                </a:extLst>
              </a:tr>
              <a:tr h="310240">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These ads ran without a disclaimer </a:t>
                      </a:r>
                      <a:endParaRPr lang="en-ID">
                        <a:effectLst/>
                      </a:endParaRPr>
                    </a:p>
                  </a:txBody>
                  <a:tcPr marL="28575" marR="28575" anchor="b">
                    <a:lnL>
                      <a:noFill/>
                    </a:lnL>
                    <a:lnR w="9525" cap="flat" cmpd="sng" algn="ctr">
                      <a:solidFill>
                        <a:srgbClr val="FFFFFF"/>
                      </a:solidFill>
                      <a:prstDash val="solid"/>
                      <a:round/>
                      <a:headEnd type="none" w="med" len="med"/>
                      <a:tailEnd type="none" w="med" len="med"/>
                    </a:lnR>
                    <a:lnT>
                      <a:noFill/>
                    </a:lnT>
                    <a:lnB>
                      <a:noFill/>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31</a:t>
                      </a:r>
                      <a:endParaRPr lang="en-ID">
                        <a:effectLst/>
                      </a:endParaRPr>
                    </a:p>
                  </a:txBody>
                  <a:tcPr marL="28575" marR="28575" anchor="b">
                    <a:lnL w="9525"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3.149.915 </a:t>
                      </a:r>
                      <a:endParaRPr lang="en-ID">
                        <a:effectLst/>
                      </a:endParaRPr>
                    </a:p>
                  </a:txBody>
                  <a:tcPr marL="28575" marR="28575" anchor="b">
                    <a:lnL>
                      <a:noFill/>
                    </a:lnL>
                    <a:lnR>
                      <a:noFill/>
                    </a:lnR>
                    <a:lnT>
                      <a:noFill/>
                    </a:lnT>
                    <a:lnB>
                      <a:noFill/>
                    </a:lnB>
                    <a:solidFill>
                      <a:srgbClr val="FFFFFF"/>
                    </a:solidFill>
                  </a:tcPr>
                </a:tc>
                <a:extLst>
                  <a:ext uri="{0D108BD9-81ED-4DB2-BD59-A6C34878D82A}">
                    <a16:rowId xmlns:a16="http://schemas.microsoft.com/office/drawing/2014/main" val="2952225595"/>
                  </a:ext>
                </a:extLst>
              </a:tr>
              <a:tr h="310240">
                <a:tc>
                  <a:txBody>
                    <a:bodyPr/>
                    <a:lstStyle/>
                    <a:p>
                      <a:pPr rtl="0" fontAlgn="b">
                        <a:spcBef>
                          <a:spcPts val="0"/>
                        </a:spcBef>
                        <a:spcAft>
                          <a:spcPts val="0"/>
                        </a:spcAft>
                      </a:pPr>
                      <a:r>
                        <a:rPr lang="en-ID" sz="1100" b="0" i="0" u="none" strike="noStrike">
                          <a:solidFill>
                            <a:srgbClr val="000000"/>
                          </a:solidFill>
                          <a:effectLst/>
                          <a:latin typeface="Calibri" panose="020F0502020204030204" pitchFamily="34" charset="0"/>
                        </a:rPr>
                        <a:t>TPN Ganjar Mahfud </a:t>
                      </a:r>
                      <a:endParaRPr lang="en-ID">
                        <a:effectLst/>
                      </a:endParaRPr>
                    </a:p>
                  </a:txBody>
                  <a:tcPr marL="28575" marR="28575" anchor="b">
                    <a:lnL>
                      <a:noFill/>
                    </a:lnL>
                    <a:lnR w="9525" cap="flat" cmpd="sng" algn="ctr">
                      <a:solidFill>
                        <a:srgbClr val="FFFFFF"/>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2F4F7"/>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a:t>
                      </a:r>
                      <a:endParaRPr lang="en-ID">
                        <a:effectLst/>
                      </a:endParaRPr>
                    </a:p>
                  </a:txBody>
                  <a:tcPr marL="28575" marR="28575" anchor="b">
                    <a:lnL w="9525" cap="flat" cmpd="sng" algn="ctr">
                      <a:solidFill>
                        <a:srgbClr val="FFFFFF"/>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spcBef>
                          <a:spcPts val="0"/>
                        </a:spcBef>
                        <a:spcAft>
                          <a:spcPts val="0"/>
                        </a:spcAft>
                      </a:pPr>
                      <a:r>
                        <a:rPr lang="en-ID" sz="1100" b="0" i="0" u="none" strike="noStrike">
                          <a:solidFill>
                            <a:srgbClr val="000000"/>
                          </a:solidFill>
                          <a:effectLst/>
                          <a:latin typeface="Calibri" panose="020F0502020204030204" pitchFamily="34" charset="0"/>
                        </a:rPr>
                        <a:t>178.811.038 </a:t>
                      </a:r>
                      <a:endParaRPr lang="en-ID">
                        <a:effectLst/>
                      </a:endParaRPr>
                    </a:p>
                  </a:txBody>
                  <a:tcPr marL="28575" marR="28575" anchor="b">
                    <a:lnL>
                      <a:noFill/>
                    </a:lnL>
                    <a:lnR>
                      <a:noFill/>
                    </a:lnR>
                    <a:lnT>
                      <a:noFill/>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138346"/>
                  </a:ext>
                </a:extLst>
              </a:tr>
              <a:tr h="310240">
                <a:tc>
                  <a:txBody>
                    <a:bodyPr/>
                    <a:lstStyle/>
                    <a:p>
                      <a:pPr rtl="0" fontAlgn="b">
                        <a:spcBef>
                          <a:spcPts val="0"/>
                        </a:spcBef>
                        <a:spcAft>
                          <a:spcPts val="0"/>
                        </a:spcAft>
                      </a:pPr>
                      <a:r>
                        <a:rPr lang="en-ID" sz="1100" b="1" i="0" u="none" strike="noStrike">
                          <a:solidFill>
                            <a:srgbClr val="000000"/>
                          </a:solidFill>
                          <a:effectLst/>
                          <a:latin typeface="Calibri" panose="020F0502020204030204" pitchFamily="34" charset="0"/>
                        </a:rPr>
                        <a:t>Grand Total</a:t>
                      </a:r>
                      <a:endParaRPr lang="en-ID">
                        <a:effectLst/>
                      </a:endParaRPr>
                    </a:p>
                  </a:txBody>
                  <a:tcPr marL="28575" marR="28575"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tc>
                  <a:txBody>
                    <a:bodyPr/>
                    <a:lstStyle/>
                    <a:p>
                      <a:pPr algn="r" rtl="0" fontAlgn="b">
                        <a:spcBef>
                          <a:spcPts val="0"/>
                        </a:spcBef>
                        <a:spcAft>
                          <a:spcPts val="0"/>
                        </a:spcAft>
                      </a:pPr>
                      <a:r>
                        <a:rPr lang="en-ID" sz="1100" b="1" i="0" u="none" strike="noStrike">
                          <a:solidFill>
                            <a:srgbClr val="000000"/>
                          </a:solidFill>
                          <a:effectLst/>
                          <a:latin typeface="Calibri" panose="020F0502020204030204" pitchFamily="34" charset="0"/>
                        </a:rPr>
                        <a:t>87</a:t>
                      </a:r>
                      <a:endParaRPr lang="en-ID">
                        <a:effectLst/>
                      </a:endParaRPr>
                    </a:p>
                  </a:txBody>
                  <a:tcPr marL="28575" marR="28575"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tc>
                  <a:txBody>
                    <a:bodyPr/>
                    <a:lstStyle/>
                    <a:p>
                      <a:pPr algn="r" rtl="0" fontAlgn="b">
                        <a:spcBef>
                          <a:spcPts val="0"/>
                        </a:spcBef>
                        <a:spcAft>
                          <a:spcPts val="0"/>
                        </a:spcAft>
                      </a:pPr>
                      <a:r>
                        <a:rPr lang="en-ID" sz="1100" b="1" i="0" u="none" strike="noStrike" dirty="0">
                          <a:solidFill>
                            <a:srgbClr val="000000"/>
                          </a:solidFill>
                          <a:effectLst/>
                          <a:latin typeface="Calibri" panose="020F0502020204030204" pitchFamily="34" charset="0"/>
                        </a:rPr>
                        <a:t>829.163.419 </a:t>
                      </a:r>
                      <a:endParaRPr lang="en-ID" dirty="0">
                        <a:effectLst/>
                      </a:endParaRPr>
                    </a:p>
                  </a:txBody>
                  <a:tcPr marL="28575" marR="28575" anchor="b">
                    <a:lnL>
                      <a:noFill/>
                    </a:lnL>
                    <a:lnR>
                      <a:noFill/>
                    </a:lnR>
                    <a:lnT w="9525" cap="flat" cmpd="sng" algn="ctr">
                      <a:solidFill>
                        <a:srgbClr val="000000"/>
                      </a:solidFill>
                      <a:prstDash val="solid"/>
                      <a:round/>
                      <a:headEnd type="none" w="med" len="med"/>
                      <a:tailEnd type="none" w="med" len="med"/>
                    </a:lnT>
                    <a:lnB>
                      <a:noFill/>
                    </a:lnB>
                    <a:solidFill>
                      <a:srgbClr val="D8DEE8"/>
                    </a:solidFill>
                  </a:tcPr>
                </a:tc>
                <a:extLst>
                  <a:ext uri="{0D108BD9-81ED-4DB2-BD59-A6C34878D82A}">
                    <a16:rowId xmlns:a16="http://schemas.microsoft.com/office/drawing/2014/main" val="296674561"/>
                  </a:ext>
                </a:extLst>
              </a:tr>
            </a:tbl>
          </a:graphicData>
        </a:graphic>
      </p:graphicFrame>
      <p:pic>
        <p:nvPicPr>
          <p:cNvPr id="24" name="Picture 23">
            <a:extLst>
              <a:ext uri="{FF2B5EF4-FFF2-40B4-BE49-F238E27FC236}">
                <a16:creationId xmlns:a16="http://schemas.microsoft.com/office/drawing/2014/main" id="{9C711434-86B5-B2E2-CF46-BE68A4D95F92}"/>
              </a:ext>
            </a:extLst>
          </p:cNvPr>
          <p:cNvPicPr>
            <a:picLocks noChangeAspect="1"/>
          </p:cNvPicPr>
          <p:nvPr/>
        </p:nvPicPr>
        <p:blipFill>
          <a:blip r:embed="rId4"/>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213218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ircle with people around it&#10;&#10;Description automatically generated">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24" name="TextBox 23">
            <a:extLst>
              <a:ext uri="{FF2B5EF4-FFF2-40B4-BE49-F238E27FC236}">
                <a16:creationId xmlns:a16="http://schemas.microsoft.com/office/drawing/2014/main" id="{C869069B-5715-CC77-874D-C4FF5F00A29B}"/>
              </a:ext>
            </a:extLst>
          </p:cNvPr>
          <p:cNvSpPr txBox="1"/>
          <p:nvPr/>
        </p:nvSpPr>
        <p:spPr>
          <a:xfrm>
            <a:off x="676912" y="640242"/>
            <a:ext cx="8334141" cy="584775"/>
          </a:xfrm>
          <a:prstGeom prst="rect">
            <a:avLst/>
          </a:prstGeom>
          <a:noFill/>
        </p:spPr>
        <p:txBody>
          <a:bodyPr wrap="none" rtlCol="0">
            <a:spAutoFit/>
          </a:bodyPr>
          <a:lstStyle/>
          <a:p>
            <a:r>
              <a:rPr lang="en-US" sz="3200" b="1" i="1" dirty="0" err="1">
                <a:latin typeface="+mj-lt"/>
              </a:rPr>
              <a:t>Temuan</a:t>
            </a:r>
            <a:r>
              <a:rPr lang="en-US" sz="3200" b="1" i="1" dirty="0">
                <a:latin typeface="+mj-lt"/>
              </a:rPr>
              <a:t> </a:t>
            </a:r>
            <a:r>
              <a:rPr lang="en-US" sz="3200" b="1" i="1" dirty="0" err="1">
                <a:latin typeface="+mj-lt"/>
              </a:rPr>
              <a:t>Iklan</a:t>
            </a:r>
            <a:r>
              <a:rPr lang="en-US" sz="3200" b="1" i="1" dirty="0">
                <a:latin typeface="+mj-lt"/>
              </a:rPr>
              <a:t> </a:t>
            </a:r>
            <a:r>
              <a:rPr lang="en-US" sz="3200" b="1" i="1" dirty="0" err="1">
                <a:latin typeface="+mj-lt"/>
              </a:rPr>
              <a:t>Kampanye</a:t>
            </a:r>
            <a:r>
              <a:rPr lang="en-US" sz="3200" b="1" i="1" dirty="0">
                <a:latin typeface="+mj-lt"/>
              </a:rPr>
              <a:t> di Media </a:t>
            </a:r>
            <a:r>
              <a:rPr lang="en-US" sz="3200" b="1" i="1" dirty="0" err="1">
                <a:latin typeface="+mj-lt"/>
              </a:rPr>
              <a:t>Sosial</a:t>
            </a:r>
            <a:r>
              <a:rPr lang="en-US" sz="3200" b="1" i="1" dirty="0">
                <a:latin typeface="+mj-lt"/>
              </a:rPr>
              <a:t> (META)</a:t>
            </a:r>
          </a:p>
        </p:txBody>
      </p:sp>
      <p:pic>
        <p:nvPicPr>
          <p:cNvPr id="3" name="Picture 2" descr="A blue and white logo&#10;&#10;Description automatically generated">
            <a:extLst>
              <a:ext uri="{FF2B5EF4-FFF2-40B4-BE49-F238E27FC236}">
                <a16:creationId xmlns:a16="http://schemas.microsoft.com/office/drawing/2014/main" id="{5795A05F-1973-6F87-BF11-DC056C801611}"/>
              </a:ext>
            </a:extLst>
          </p:cNvPr>
          <p:cNvPicPr>
            <a:picLocks noChangeAspect="1"/>
          </p:cNvPicPr>
          <p:nvPr/>
        </p:nvPicPr>
        <p:blipFill>
          <a:blip r:embed="rId4"/>
          <a:stretch>
            <a:fillRect/>
          </a:stretch>
        </p:blipFill>
        <p:spPr>
          <a:xfrm>
            <a:off x="9630114" y="327410"/>
            <a:ext cx="1263644" cy="892646"/>
          </a:xfrm>
          <a:prstGeom prst="rect">
            <a:avLst/>
          </a:prstGeom>
        </p:spPr>
      </p:pic>
      <p:graphicFrame>
        <p:nvGraphicFramePr>
          <p:cNvPr id="26" name="TextBox 1">
            <a:extLst>
              <a:ext uri="{FF2B5EF4-FFF2-40B4-BE49-F238E27FC236}">
                <a16:creationId xmlns:a16="http://schemas.microsoft.com/office/drawing/2014/main" id="{0C19B252-BCC1-198B-5D1B-F5353B8B5961}"/>
              </a:ext>
            </a:extLst>
          </p:cNvPr>
          <p:cNvGraphicFramePr/>
          <p:nvPr>
            <p:extLst>
              <p:ext uri="{D42A27DB-BD31-4B8C-83A1-F6EECF244321}">
                <p14:modId xmlns:p14="http://schemas.microsoft.com/office/powerpoint/2010/main" val="2067270902"/>
              </p:ext>
            </p:extLst>
          </p:nvPr>
        </p:nvGraphicFramePr>
        <p:xfrm>
          <a:off x="875753" y="1744143"/>
          <a:ext cx="10676888" cy="3785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870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69E621-7CEC-87F7-A7B8-C5D66CB01550}"/>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7B0ECFF0-ECCA-9025-E653-AE773C73BD59}"/>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75471D5F-E68B-3F85-77C5-3B72B7F78684}"/>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E055EC-6E28-49A7-B771-962A16138EF4}"/>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7146639-76EB-4284-C72A-4F9471C6626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4399AB-BFC8-5A91-2034-6556E94A97E6}"/>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77A852-BF7E-7A5E-2893-46A16079A940}"/>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E08905F-4E76-61EC-3F6B-78AE9980D59B}"/>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00DD36C2-0C33-0865-8B12-27E33BB624F5}"/>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44AA49-AD03-9BB4-CBBD-9B46D85100CE}"/>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28504D-778A-3D92-0AAB-CC7E0E28C3F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A583C4-F67C-3F13-8F04-979103B61B15}"/>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BFD078-B168-305B-4287-6BA10ECA4C74}"/>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2B19661E-05C3-EF83-E9BA-C9FE7B2C1B3B}"/>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3AC93B-79D8-EA79-BCD8-21D884D04A38}"/>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A36722-32AB-1317-BAD8-0C417A43DB81}"/>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5E7B23-02BA-454D-6B2F-468696E7BBF0}"/>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6F97D-536B-8F4F-F8DA-F678AD2F46E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42F8CF3-3D83-DA1C-E079-228F23678045}"/>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6D4A839-DD77-8825-C116-A395AC19F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24" name="Title 1">
            <a:extLst>
              <a:ext uri="{FF2B5EF4-FFF2-40B4-BE49-F238E27FC236}">
                <a16:creationId xmlns:a16="http://schemas.microsoft.com/office/drawing/2014/main" id="{9ABBAFBD-ED8C-4C4E-EE0A-AB1F9B22228B}"/>
              </a:ext>
            </a:extLst>
          </p:cNvPr>
          <p:cNvSpPr txBox="1">
            <a:spLocks/>
          </p:cNvSpPr>
          <p:nvPr/>
        </p:nvSpPr>
        <p:spPr>
          <a:xfrm>
            <a:off x="817332" y="672541"/>
            <a:ext cx="8794754" cy="6129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t>Temuan PPATK Terhadap Dana Kampanye Dan Alur Pidana Pemilu</a:t>
            </a:r>
            <a:endParaRPr lang="id-ID" sz="2800" b="1" dirty="0"/>
          </a:p>
        </p:txBody>
      </p:sp>
      <p:sp>
        <p:nvSpPr>
          <p:cNvPr id="25" name="Rectangle 24">
            <a:extLst>
              <a:ext uri="{FF2B5EF4-FFF2-40B4-BE49-F238E27FC236}">
                <a16:creationId xmlns:a16="http://schemas.microsoft.com/office/drawing/2014/main" id="{79FA91B4-C25E-2CD8-D7DA-4162E3BD5986}"/>
              </a:ext>
            </a:extLst>
          </p:cNvPr>
          <p:cNvSpPr/>
          <p:nvPr/>
        </p:nvSpPr>
        <p:spPr>
          <a:xfrm>
            <a:off x="423240" y="1518557"/>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Temuan</a:t>
            </a:r>
            <a:r>
              <a:rPr lang="en-US" dirty="0"/>
              <a:t>/</a:t>
            </a:r>
            <a:r>
              <a:rPr lang="en-US" dirty="0" err="1"/>
              <a:t>Laporan</a:t>
            </a:r>
            <a:r>
              <a:rPr lang="en-US" dirty="0"/>
              <a:t> </a:t>
            </a:r>
            <a:r>
              <a:rPr lang="en-US" dirty="0" err="1"/>
              <a:t>Diregistrasi</a:t>
            </a:r>
            <a:endParaRPr lang="en-US" dirty="0"/>
          </a:p>
        </p:txBody>
      </p:sp>
      <p:cxnSp>
        <p:nvCxnSpPr>
          <p:cNvPr id="26" name="Straight Arrow Connector 25">
            <a:extLst>
              <a:ext uri="{FF2B5EF4-FFF2-40B4-BE49-F238E27FC236}">
                <a16:creationId xmlns:a16="http://schemas.microsoft.com/office/drawing/2014/main" id="{747623E2-159D-C183-1CB4-73CFC66DE3CB}"/>
              </a:ext>
            </a:extLst>
          </p:cNvPr>
          <p:cNvCxnSpPr>
            <a:cxnSpLocks/>
            <a:stCxn id="25" idx="3"/>
          </p:cNvCxnSpPr>
          <p:nvPr/>
        </p:nvCxnSpPr>
        <p:spPr>
          <a:xfrm>
            <a:off x="2220685" y="1877786"/>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802663C3-DC8F-2150-4FE7-7CD7D44342EF}"/>
              </a:ext>
            </a:extLst>
          </p:cNvPr>
          <p:cNvSpPr/>
          <p:nvPr/>
        </p:nvSpPr>
        <p:spPr>
          <a:xfrm>
            <a:off x="2890157" y="1555012"/>
            <a:ext cx="1797445" cy="18739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Kajian oleh </a:t>
            </a:r>
            <a:r>
              <a:rPr lang="en-US" dirty="0" err="1"/>
              <a:t>Bawaslu</a:t>
            </a:r>
            <a:endParaRPr lang="en-US" dirty="0"/>
          </a:p>
          <a:p>
            <a:pPr marL="342900" indent="-342900">
              <a:buAutoNum type="alphaLcPeriod"/>
            </a:pPr>
            <a:r>
              <a:rPr lang="en-US" dirty="0" err="1"/>
              <a:t>Klarifikasi</a:t>
            </a:r>
            <a:endParaRPr lang="en-US" dirty="0"/>
          </a:p>
          <a:p>
            <a:pPr marL="342900" indent="-342900">
              <a:buAutoNum type="alphaLcPeriod"/>
            </a:pPr>
            <a:r>
              <a:rPr lang="en-US" dirty="0"/>
              <a:t>Kajian</a:t>
            </a:r>
          </a:p>
          <a:p>
            <a:pPr marL="342900" indent="-342900">
              <a:buAutoNum type="alphaLcPeriod"/>
            </a:pPr>
            <a:r>
              <a:rPr lang="en-US" dirty="0" err="1"/>
              <a:t>Pleno</a:t>
            </a:r>
            <a:endParaRPr lang="en-US" dirty="0"/>
          </a:p>
        </p:txBody>
      </p:sp>
      <p:cxnSp>
        <p:nvCxnSpPr>
          <p:cNvPr id="28" name="Straight Arrow Connector 27">
            <a:extLst>
              <a:ext uri="{FF2B5EF4-FFF2-40B4-BE49-F238E27FC236}">
                <a16:creationId xmlns:a16="http://schemas.microsoft.com/office/drawing/2014/main" id="{8D0597CA-803F-F320-BA43-91D1824ED661}"/>
              </a:ext>
            </a:extLst>
          </p:cNvPr>
          <p:cNvCxnSpPr>
            <a:cxnSpLocks/>
          </p:cNvCxnSpPr>
          <p:nvPr/>
        </p:nvCxnSpPr>
        <p:spPr>
          <a:xfrm>
            <a:off x="4687602" y="1877786"/>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C8FBFBB4-0F01-D8FB-6BC1-543D7D603113}"/>
              </a:ext>
            </a:extLst>
          </p:cNvPr>
          <p:cNvSpPr/>
          <p:nvPr/>
        </p:nvSpPr>
        <p:spPr>
          <a:xfrm>
            <a:off x="5357074" y="1560454"/>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Rekomendasi</a:t>
            </a:r>
            <a:r>
              <a:rPr lang="en-US" dirty="0"/>
              <a:t> dan </a:t>
            </a:r>
            <a:r>
              <a:rPr lang="en-US" dirty="0" err="1"/>
              <a:t>Penerusan</a:t>
            </a:r>
            <a:endParaRPr lang="en-US" dirty="0"/>
          </a:p>
        </p:txBody>
      </p:sp>
      <p:cxnSp>
        <p:nvCxnSpPr>
          <p:cNvPr id="30" name="Straight Arrow Connector 29">
            <a:extLst>
              <a:ext uri="{FF2B5EF4-FFF2-40B4-BE49-F238E27FC236}">
                <a16:creationId xmlns:a16="http://schemas.microsoft.com/office/drawing/2014/main" id="{94DC7045-EFE6-4539-9D7E-38124BF75D37}"/>
              </a:ext>
            </a:extLst>
          </p:cNvPr>
          <p:cNvCxnSpPr>
            <a:cxnSpLocks/>
          </p:cNvCxnSpPr>
          <p:nvPr/>
        </p:nvCxnSpPr>
        <p:spPr>
          <a:xfrm>
            <a:off x="7154519" y="1877785"/>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6B01EAEA-DD87-CA50-3603-1E5D391404F9}"/>
              </a:ext>
            </a:extLst>
          </p:cNvPr>
          <p:cNvSpPr/>
          <p:nvPr/>
        </p:nvSpPr>
        <p:spPr>
          <a:xfrm>
            <a:off x="7814641" y="1560454"/>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Tindak</a:t>
            </a:r>
            <a:r>
              <a:rPr lang="en-US" dirty="0"/>
              <a:t> </a:t>
            </a:r>
            <a:r>
              <a:rPr lang="en-US" dirty="0" err="1"/>
              <a:t>Pidana</a:t>
            </a:r>
            <a:r>
              <a:rPr lang="en-US" dirty="0"/>
              <a:t> </a:t>
            </a:r>
            <a:r>
              <a:rPr lang="en-US" dirty="0" err="1"/>
              <a:t>Pemilu</a:t>
            </a:r>
            <a:endParaRPr lang="en-US" dirty="0"/>
          </a:p>
        </p:txBody>
      </p:sp>
      <p:sp>
        <p:nvSpPr>
          <p:cNvPr id="32" name="Rectangle 31">
            <a:extLst>
              <a:ext uri="{FF2B5EF4-FFF2-40B4-BE49-F238E27FC236}">
                <a16:creationId xmlns:a16="http://schemas.microsoft.com/office/drawing/2014/main" id="{7A23338B-78E2-358C-ADF2-77F5C6742E9C}"/>
              </a:ext>
            </a:extLst>
          </p:cNvPr>
          <p:cNvSpPr/>
          <p:nvPr/>
        </p:nvSpPr>
        <p:spPr>
          <a:xfrm>
            <a:off x="7823991" y="2596242"/>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Kode </a:t>
            </a:r>
            <a:r>
              <a:rPr lang="en-US" dirty="0" err="1"/>
              <a:t>Etik</a:t>
            </a:r>
            <a:endParaRPr lang="en-US" dirty="0"/>
          </a:p>
        </p:txBody>
      </p:sp>
      <p:sp>
        <p:nvSpPr>
          <p:cNvPr id="33" name="Rectangle 32">
            <a:extLst>
              <a:ext uri="{FF2B5EF4-FFF2-40B4-BE49-F238E27FC236}">
                <a16:creationId xmlns:a16="http://schemas.microsoft.com/office/drawing/2014/main" id="{5C5D17A9-73CE-4B45-73D9-02C3B29075CD}"/>
              </a:ext>
            </a:extLst>
          </p:cNvPr>
          <p:cNvSpPr/>
          <p:nvPr/>
        </p:nvSpPr>
        <p:spPr>
          <a:xfrm>
            <a:off x="7814640" y="3589712"/>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Pelanggaran</a:t>
            </a:r>
            <a:r>
              <a:rPr lang="en-US" dirty="0"/>
              <a:t> </a:t>
            </a:r>
            <a:r>
              <a:rPr lang="en-US" dirty="0" err="1"/>
              <a:t>Administrasi</a:t>
            </a:r>
            <a:endParaRPr lang="en-US" dirty="0"/>
          </a:p>
        </p:txBody>
      </p:sp>
      <p:sp>
        <p:nvSpPr>
          <p:cNvPr id="34" name="Rectangle 33">
            <a:extLst>
              <a:ext uri="{FF2B5EF4-FFF2-40B4-BE49-F238E27FC236}">
                <a16:creationId xmlns:a16="http://schemas.microsoft.com/office/drawing/2014/main" id="{056DE495-8837-1045-9287-2A11A63CE533}"/>
              </a:ext>
            </a:extLst>
          </p:cNvPr>
          <p:cNvSpPr/>
          <p:nvPr/>
        </p:nvSpPr>
        <p:spPr>
          <a:xfrm>
            <a:off x="7814639" y="4579090"/>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Pelanggaran</a:t>
            </a:r>
            <a:r>
              <a:rPr lang="en-US" dirty="0"/>
              <a:t> Hukum </a:t>
            </a:r>
            <a:r>
              <a:rPr lang="en-US" dirty="0" err="1"/>
              <a:t>Lainnya</a:t>
            </a:r>
            <a:endParaRPr lang="en-US" dirty="0"/>
          </a:p>
        </p:txBody>
      </p:sp>
      <p:sp>
        <p:nvSpPr>
          <p:cNvPr id="35" name="Rectangle 34">
            <a:extLst>
              <a:ext uri="{FF2B5EF4-FFF2-40B4-BE49-F238E27FC236}">
                <a16:creationId xmlns:a16="http://schemas.microsoft.com/office/drawing/2014/main" id="{686BAC16-306D-AF25-B96A-FE42E9794A25}"/>
              </a:ext>
            </a:extLst>
          </p:cNvPr>
          <p:cNvSpPr/>
          <p:nvPr/>
        </p:nvSpPr>
        <p:spPr>
          <a:xfrm>
            <a:off x="7814638" y="5568468"/>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Bukan</a:t>
            </a:r>
            <a:r>
              <a:rPr lang="en-US" dirty="0"/>
              <a:t> </a:t>
            </a:r>
            <a:r>
              <a:rPr lang="en-US" dirty="0" err="1"/>
              <a:t>Pelanggaran</a:t>
            </a:r>
            <a:r>
              <a:rPr lang="en-US" dirty="0"/>
              <a:t> </a:t>
            </a:r>
            <a:r>
              <a:rPr lang="en-US" dirty="0" err="1"/>
              <a:t>Pemilu</a:t>
            </a:r>
            <a:endParaRPr lang="en-US" dirty="0"/>
          </a:p>
        </p:txBody>
      </p:sp>
      <p:cxnSp>
        <p:nvCxnSpPr>
          <p:cNvPr id="36" name="Straight Arrow Connector 35">
            <a:extLst>
              <a:ext uri="{FF2B5EF4-FFF2-40B4-BE49-F238E27FC236}">
                <a16:creationId xmlns:a16="http://schemas.microsoft.com/office/drawing/2014/main" id="{AD2033D0-B193-5ACA-05C1-40F773675824}"/>
              </a:ext>
            </a:extLst>
          </p:cNvPr>
          <p:cNvCxnSpPr>
            <a:cxnSpLocks/>
          </p:cNvCxnSpPr>
          <p:nvPr/>
        </p:nvCxnSpPr>
        <p:spPr>
          <a:xfrm>
            <a:off x="9612086" y="1877785"/>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CB643EAA-65C1-AD60-582E-734B97AAE2FE}"/>
              </a:ext>
            </a:extLst>
          </p:cNvPr>
          <p:cNvSpPr/>
          <p:nvPr/>
        </p:nvSpPr>
        <p:spPr>
          <a:xfrm>
            <a:off x="10272208" y="1560454"/>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Sentra </a:t>
            </a:r>
            <a:r>
              <a:rPr lang="en-US" dirty="0" err="1"/>
              <a:t>Gakkumdu</a:t>
            </a:r>
            <a:endParaRPr lang="en-US" dirty="0"/>
          </a:p>
        </p:txBody>
      </p:sp>
      <p:cxnSp>
        <p:nvCxnSpPr>
          <p:cNvPr id="38" name="Straight Arrow Connector 37">
            <a:extLst>
              <a:ext uri="{FF2B5EF4-FFF2-40B4-BE49-F238E27FC236}">
                <a16:creationId xmlns:a16="http://schemas.microsoft.com/office/drawing/2014/main" id="{013037D0-5F4F-D4F5-EA37-0062547A6DB8}"/>
              </a:ext>
            </a:extLst>
          </p:cNvPr>
          <p:cNvCxnSpPr>
            <a:cxnSpLocks/>
          </p:cNvCxnSpPr>
          <p:nvPr/>
        </p:nvCxnSpPr>
        <p:spPr>
          <a:xfrm>
            <a:off x="9612086" y="2913573"/>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Rectangle 38">
            <a:extLst>
              <a:ext uri="{FF2B5EF4-FFF2-40B4-BE49-F238E27FC236}">
                <a16:creationId xmlns:a16="http://schemas.microsoft.com/office/drawing/2014/main" id="{6260B427-73AD-C082-BB3B-B63B5D32166B}"/>
              </a:ext>
            </a:extLst>
          </p:cNvPr>
          <p:cNvSpPr/>
          <p:nvPr/>
        </p:nvSpPr>
        <p:spPr>
          <a:xfrm>
            <a:off x="10272208" y="2596242"/>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DKPP</a:t>
            </a:r>
          </a:p>
        </p:txBody>
      </p:sp>
      <p:cxnSp>
        <p:nvCxnSpPr>
          <p:cNvPr id="40" name="Straight Arrow Connector 39">
            <a:extLst>
              <a:ext uri="{FF2B5EF4-FFF2-40B4-BE49-F238E27FC236}">
                <a16:creationId xmlns:a16="http://schemas.microsoft.com/office/drawing/2014/main" id="{79118904-F767-9F8F-EF30-CC4F6C12066F}"/>
              </a:ext>
            </a:extLst>
          </p:cNvPr>
          <p:cNvCxnSpPr>
            <a:cxnSpLocks/>
          </p:cNvCxnSpPr>
          <p:nvPr/>
        </p:nvCxnSpPr>
        <p:spPr>
          <a:xfrm>
            <a:off x="9621436" y="3909621"/>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a:extLst>
              <a:ext uri="{FF2B5EF4-FFF2-40B4-BE49-F238E27FC236}">
                <a16:creationId xmlns:a16="http://schemas.microsoft.com/office/drawing/2014/main" id="{95A3DF44-BBFA-A1F0-94F2-BE1A39ED3F7B}"/>
              </a:ext>
            </a:extLst>
          </p:cNvPr>
          <p:cNvSpPr/>
          <p:nvPr/>
        </p:nvSpPr>
        <p:spPr>
          <a:xfrm>
            <a:off x="10281558" y="3592290"/>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Bawaslu</a:t>
            </a:r>
            <a:r>
              <a:rPr lang="en-US" sz="1400" dirty="0"/>
              <a:t> </a:t>
            </a:r>
            <a:r>
              <a:rPr lang="en-US" sz="1400" dirty="0" err="1"/>
              <a:t>Melalui</a:t>
            </a:r>
            <a:r>
              <a:rPr lang="en-US" sz="1400" dirty="0"/>
              <a:t> Skema </a:t>
            </a:r>
            <a:r>
              <a:rPr lang="en-US" sz="1400" dirty="0" err="1"/>
              <a:t>Pelanggaran</a:t>
            </a:r>
            <a:r>
              <a:rPr lang="en-US" sz="1400" dirty="0"/>
              <a:t> Adm</a:t>
            </a:r>
          </a:p>
        </p:txBody>
      </p:sp>
      <p:cxnSp>
        <p:nvCxnSpPr>
          <p:cNvPr id="42" name="Straight Arrow Connector 41">
            <a:extLst>
              <a:ext uri="{FF2B5EF4-FFF2-40B4-BE49-F238E27FC236}">
                <a16:creationId xmlns:a16="http://schemas.microsoft.com/office/drawing/2014/main" id="{D9B2BD79-7937-67DE-7354-47BB6FB9CAAD}"/>
              </a:ext>
            </a:extLst>
          </p:cNvPr>
          <p:cNvCxnSpPr>
            <a:cxnSpLocks/>
          </p:cNvCxnSpPr>
          <p:nvPr/>
        </p:nvCxnSpPr>
        <p:spPr>
          <a:xfrm>
            <a:off x="9612086" y="4905669"/>
            <a:ext cx="669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D51EA14D-3074-2551-1A4E-EF3D9C935F59}"/>
              </a:ext>
            </a:extLst>
          </p:cNvPr>
          <p:cNvSpPr/>
          <p:nvPr/>
        </p:nvSpPr>
        <p:spPr>
          <a:xfrm>
            <a:off x="10272208" y="4588338"/>
            <a:ext cx="1797445"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Diteruskan</a:t>
            </a:r>
            <a:r>
              <a:rPr lang="en-US" sz="1400" dirty="0"/>
              <a:t> </a:t>
            </a:r>
            <a:r>
              <a:rPr lang="en-US" sz="1400" dirty="0" err="1"/>
              <a:t>kepada</a:t>
            </a:r>
            <a:r>
              <a:rPr lang="en-US" sz="1400" dirty="0"/>
              <a:t> </a:t>
            </a:r>
            <a:r>
              <a:rPr lang="en-US" sz="1400" dirty="0" err="1"/>
              <a:t>instansi</a:t>
            </a:r>
            <a:r>
              <a:rPr lang="en-US" sz="1400" dirty="0"/>
              <a:t> </a:t>
            </a:r>
            <a:r>
              <a:rPr lang="en-US" sz="1400" dirty="0" err="1"/>
              <a:t>terkait</a:t>
            </a:r>
            <a:endParaRPr lang="en-US" sz="1400" dirty="0"/>
          </a:p>
        </p:txBody>
      </p:sp>
      <p:pic>
        <p:nvPicPr>
          <p:cNvPr id="44" name="Picture 43" descr="A blue and white logo&#10;&#10;Description automatically generated">
            <a:extLst>
              <a:ext uri="{FF2B5EF4-FFF2-40B4-BE49-F238E27FC236}">
                <a16:creationId xmlns:a16="http://schemas.microsoft.com/office/drawing/2014/main" id="{47969D7B-F3F7-EC94-F5E0-6E724877949F}"/>
              </a:ext>
            </a:extLst>
          </p:cNvPr>
          <p:cNvPicPr>
            <a:picLocks noChangeAspect="1"/>
          </p:cNvPicPr>
          <p:nvPr/>
        </p:nvPicPr>
        <p:blipFill>
          <a:blip r:embed="rId3"/>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73198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3" name="TextBox 2">
            <a:extLst>
              <a:ext uri="{FF2B5EF4-FFF2-40B4-BE49-F238E27FC236}">
                <a16:creationId xmlns:a16="http://schemas.microsoft.com/office/drawing/2014/main" id="{4C6B9D8C-E38A-21F3-4BA8-581D44AAF213}"/>
              </a:ext>
            </a:extLst>
          </p:cNvPr>
          <p:cNvSpPr txBox="1"/>
          <p:nvPr/>
        </p:nvSpPr>
        <p:spPr>
          <a:xfrm>
            <a:off x="714167" y="648441"/>
            <a:ext cx="3174587" cy="646331"/>
          </a:xfrm>
          <a:prstGeom prst="rect">
            <a:avLst/>
          </a:prstGeom>
          <a:noFill/>
        </p:spPr>
        <p:txBody>
          <a:bodyPr wrap="none" rtlCol="0">
            <a:spAutoFit/>
          </a:bodyPr>
          <a:lstStyle/>
          <a:p>
            <a:r>
              <a:rPr lang="id-ID" sz="3600" b="1" i="1" dirty="0"/>
              <a:t>Latar Belakang </a:t>
            </a:r>
            <a:endParaRPr lang="en-US" sz="3600" b="1" i="1" dirty="0"/>
          </a:p>
        </p:txBody>
      </p:sp>
      <p:sp>
        <p:nvSpPr>
          <p:cNvPr id="25" name="Rectangle 1">
            <a:extLst>
              <a:ext uri="{FF2B5EF4-FFF2-40B4-BE49-F238E27FC236}">
                <a16:creationId xmlns:a16="http://schemas.microsoft.com/office/drawing/2014/main" id="{DB044F81-39A5-3E2C-1A4C-B3FB813BAD29}"/>
              </a:ext>
            </a:extLst>
          </p:cNvPr>
          <p:cNvSpPr>
            <a:spLocks noChangeArrowheads="1"/>
          </p:cNvSpPr>
          <p:nvPr/>
        </p:nvSpPr>
        <p:spPr bwMode="auto">
          <a:xfrm>
            <a:off x="3124200"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a:extLst>
              <a:ext uri="{FF2B5EF4-FFF2-40B4-BE49-F238E27FC236}">
                <a16:creationId xmlns:a16="http://schemas.microsoft.com/office/drawing/2014/main" id="{AF8B05A3-715C-2D54-6A94-82FB5F05FC89}"/>
              </a:ext>
            </a:extLst>
          </p:cNvPr>
          <p:cNvPicPr>
            <a:picLocks noChangeAspect="1"/>
          </p:cNvPicPr>
          <p:nvPr/>
        </p:nvPicPr>
        <p:blipFill>
          <a:blip r:embed="rId4"/>
          <a:stretch>
            <a:fillRect/>
          </a:stretch>
        </p:blipFill>
        <p:spPr>
          <a:xfrm>
            <a:off x="9630114" y="327410"/>
            <a:ext cx="1263644" cy="892646"/>
          </a:xfrm>
          <a:prstGeom prst="rect">
            <a:avLst/>
          </a:prstGeom>
        </p:spPr>
      </p:pic>
      <p:sp>
        <p:nvSpPr>
          <p:cNvPr id="31" name="TextBox 30">
            <a:extLst>
              <a:ext uri="{FF2B5EF4-FFF2-40B4-BE49-F238E27FC236}">
                <a16:creationId xmlns:a16="http://schemas.microsoft.com/office/drawing/2014/main" id="{ED9BCB51-3EF7-1EAC-BEB4-D32ABA4581D8}"/>
              </a:ext>
            </a:extLst>
          </p:cNvPr>
          <p:cNvSpPr txBox="1"/>
          <p:nvPr/>
        </p:nvSpPr>
        <p:spPr>
          <a:xfrm>
            <a:off x="282820" y="1517643"/>
            <a:ext cx="11663789" cy="5078313"/>
          </a:xfrm>
          <a:prstGeom prst="rect">
            <a:avLst/>
          </a:prstGeom>
          <a:noFill/>
        </p:spPr>
        <p:txBody>
          <a:bodyPr wrap="square">
            <a:spAutoFit/>
          </a:bodyPr>
          <a:lstStyle/>
          <a:p>
            <a:pPr marL="285750" indent="-285750">
              <a:buFont typeface="Wingdings" pitchFamily="2" charset="2"/>
              <a:buChar char="Ø"/>
            </a:pPr>
            <a:r>
              <a:rPr lang="en-ID" sz="1800" b="0" i="0" u="none" strike="noStrike" dirty="0">
                <a:solidFill>
                  <a:srgbClr val="000000"/>
                </a:solidFill>
                <a:effectLst/>
                <a:latin typeface="Calibri" panose="020F0502020204030204" pitchFamily="34" charset="0"/>
              </a:rPr>
              <a:t>Dana kampanye dipahami sebagai penerimaan dan pengeluaran dalam bentuk uang, barang, ataupun jasa yang diperoleh dan dipergunakan oleh peserta pemilu (partai politik, pasangan calon, dan calon) dan pendukungnya untuk kepentingan kampanye atau meraih suara di pemilu.</a:t>
            </a:r>
            <a:endParaRPr lang="id-ID" sz="1800" b="0" i="0" u="none" strike="noStrike" dirty="0">
              <a:solidFill>
                <a:srgbClr val="000000"/>
              </a:solidFill>
              <a:effectLst/>
              <a:latin typeface="Calibri" panose="020F0502020204030204" pitchFamily="34" charset="0"/>
            </a:endParaRPr>
          </a:p>
          <a:p>
            <a:pPr marL="285750" indent="-285750">
              <a:buFont typeface="Wingdings" pitchFamily="2" charset="2"/>
              <a:buChar char="Ø"/>
            </a:pPr>
            <a:r>
              <a:rPr lang="id-ID" dirty="0">
                <a:solidFill>
                  <a:srgbClr val="000000"/>
                </a:solidFill>
                <a:latin typeface="Calibri" panose="020F0502020204030204" pitchFamily="34" charset="0"/>
              </a:rPr>
              <a:t>Tujuan laporan dana kampanye: </a:t>
            </a:r>
          </a:p>
          <a:p>
            <a:pPr marL="742950" lvl="1" indent="-285750">
              <a:buFont typeface="Wingdings" pitchFamily="2" charset="2"/>
              <a:buChar char="Ø"/>
            </a:pPr>
            <a:r>
              <a:rPr lang="id-ID" dirty="0">
                <a:solidFill>
                  <a:srgbClr val="000000"/>
                </a:solidFill>
                <a:latin typeface="Calibri" panose="020F0502020204030204" pitchFamily="34" charset="0"/>
              </a:rPr>
              <a:t>Transparansi dan akuntablitas dana kampanye</a:t>
            </a:r>
          </a:p>
          <a:p>
            <a:pPr marL="742950" lvl="1" indent="-285750">
              <a:buFont typeface="Wingdings" pitchFamily="2" charset="2"/>
              <a:buChar char="Ø"/>
            </a:pPr>
            <a:r>
              <a:rPr lang="id-ID" dirty="0">
                <a:solidFill>
                  <a:srgbClr val="000000"/>
                </a:solidFill>
                <a:latin typeface="Calibri" panose="020F0502020204030204" pitchFamily="34" charset="0"/>
              </a:rPr>
              <a:t>Menghasilkan pemilu demokratis dan berintegritas</a:t>
            </a:r>
          </a:p>
          <a:p>
            <a:pPr marL="742950" lvl="1" indent="-285750">
              <a:buFont typeface="Wingdings" pitchFamily="2" charset="2"/>
              <a:buChar char="Ø"/>
            </a:pPr>
            <a:r>
              <a:rPr lang="id-ID" dirty="0">
                <a:solidFill>
                  <a:srgbClr val="000000"/>
                </a:solidFill>
                <a:latin typeface="Calibri" panose="020F0502020204030204" pitchFamily="34" charset="0"/>
              </a:rPr>
              <a:t>Meminimalisir korupsi politik: </a:t>
            </a:r>
            <a:r>
              <a:rPr lang="en-ID" sz="1800" b="0" i="0" u="none" strike="noStrike" dirty="0">
                <a:solidFill>
                  <a:srgbClr val="000000"/>
                </a:solidFill>
                <a:effectLst/>
                <a:latin typeface="Calibri" panose="020F0502020204030204" pitchFamily="34" charset="0"/>
              </a:rPr>
              <a:t>relasi patron-klien antara politisi dengan pemodal. </a:t>
            </a:r>
            <a:endParaRPr lang="id-ID" dirty="0">
              <a:solidFill>
                <a:srgbClr val="000000"/>
              </a:solidFill>
              <a:latin typeface="Calibri" panose="020F0502020204030204" pitchFamily="34" charset="0"/>
            </a:endParaRPr>
          </a:p>
          <a:p>
            <a:pPr marL="285750" indent="-285750">
              <a:buFont typeface="Wingdings" pitchFamily="2" charset="2"/>
              <a:buChar char="Ø"/>
            </a:pPr>
            <a:r>
              <a:rPr lang="en-ID" sz="1800" b="0" i="0" u="none" strike="noStrike" dirty="0">
                <a:solidFill>
                  <a:srgbClr val="000000"/>
                </a:solidFill>
                <a:effectLst/>
                <a:latin typeface="Calibri" panose="020F0502020204030204" pitchFamily="34" charset="0"/>
              </a:rPr>
              <a:t>UU 7/2017 tentang pemilu, secara khusus mengatur kewajiban partai politik peserta pemilu DPR dan DPRD, pasangan calon presiden dan wakil presiden, beserta calon anggota DPD untuk melaporkan dana kampanye dari segi penerimaan maupun pengeluaran. </a:t>
            </a:r>
            <a:r>
              <a:rPr lang="id-ID" dirty="0">
                <a:solidFill>
                  <a:srgbClr val="000000"/>
                </a:solidFill>
                <a:latin typeface="Calibri" panose="020F0502020204030204" pitchFamily="34" charset="0"/>
              </a:rPr>
              <a:t> </a:t>
            </a:r>
          </a:p>
          <a:p>
            <a:pPr marL="285750" indent="-285750">
              <a:buFont typeface="Wingdings" pitchFamily="2" charset="2"/>
              <a:buChar char="Ø"/>
            </a:pPr>
            <a:r>
              <a:rPr lang="en-ID" sz="1800" b="1" i="0" u="none" strike="noStrike" dirty="0">
                <a:solidFill>
                  <a:srgbClr val="000000"/>
                </a:solidFill>
                <a:effectLst/>
                <a:latin typeface="Calibri" panose="020F0502020204030204" pitchFamily="34" charset="0"/>
              </a:rPr>
              <a:t>Pertanyaanya, apakah laporan dana kampanye ini mampu mencerminkan besaran biaya yang sesungguhnya dari dana kampanye peserta pemilu? </a:t>
            </a:r>
            <a:endParaRPr lang="id-ID" sz="1800" b="1" i="0" u="none" strike="noStrike" dirty="0">
              <a:solidFill>
                <a:srgbClr val="000000"/>
              </a:solidFill>
              <a:effectLst/>
              <a:latin typeface="Calibri" panose="020F0502020204030204" pitchFamily="34" charset="0"/>
            </a:endParaRPr>
          </a:p>
          <a:p>
            <a:pPr marL="285750" indent="-285750">
              <a:buFont typeface="Wingdings" pitchFamily="2" charset="2"/>
              <a:buChar char="Ø"/>
            </a:pPr>
            <a:r>
              <a:rPr lang="en-ID" sz="1800" b="0" i="0" u="none" strike="noStrike" dirty="0">
                <a:solidFill>
                  <a:srgbClr val="000000"/>
                </a:solidFill>
                <a:effectLst/>
                <a:latin typeface="Calibri" panose="020F0502020204030204" pitchFamily="34" charset="0"/>
              </a:rPr>
              <a:t>Kamis, 14 Desember 2023, Pusat Pelaporan dan Analisis Transaksi (PPATK) menyampaikan adanya temuan triliunan transaksi yang dinilai janggal pada masa kampanye. PPATK juga menyampaikan adanya dugaan aliran dana kampanye yang berasal dari tambang ilegal, dan potensi pencucian uang dari hasil tindak pidana lainnya.</a:t>
            </a:r>
            <a:endParaRPr lang="id-ID" sz="1800" b="0" i="0" u="none" strike="noStrike" dirty="0">
              <a:solidFill>
                <a:srgbClr val="000000"/>
              </a:solidFill>
              <a:effectLst/>
              <a:latin typeface="Calibri" panose="020F0502020204030204" pitchFamily="34" charset="0"/>
            </a:endParaRPr>
          </a:p>
          <a:p>
            <a:pPr marL="285750" indent="-285750">
              <a:buFont typeface="Wingdings" pitchFamily="2" charset="2"/>
              <a:buChar char="Ø"/>
            </a:pPr>
            <a:r>
              <a:rPr lang="id-ID" dirty="0">
                <a:solidFill>
                  <a:srgbClr val="000000"/>
                </a:solidFill>
                <a:latin typeface="Calibri" panose="020F0502020204030204" pitchFamily="34" charset="0"/>
              </a:rPr>
              <a:t>V</a:t>
            </a:r>
            <a:r>
              <a:rPr lang="en-ID" sz="1800" b="0" i="0" u="none" strike="noStrike" dirty="0">
                <a:solidFill>
                  <a:srgbClr val="000000"/>
                </a:solidFill>
                <a:effectLst/>
                <a:latin typeface="Calibri" panose="020F0502020204030204" pitchFamily="34" charset="0"/>
              </a:rPr>
              <a:t>aliditas dari informasi yang disajikan dalam LADK tentu menjadi sangat penting. Sebab, transparansi dan akuntabilitas menjadi tonggak penting dalam meminimalisir korupsi dan memperkuat pengawasan oleh publik</a:t>
            </a:r>
            <a:r>
              <a:rPr lang="id-ID" sz="1800" b="0" i="0" u="none" strike="noStrike" dirty="0">
                <a:solidFill>
                  <a:srgbClr val="000000"/>
                </a:solidFill>
                <a:effectLst/>
                <a:latin typeface="Calibri" panose="020F0502020204030204" pitchFamily="34" charset="0"/>
              </a:rPr>
              <a:t>.</a:t>
            </a:r>
            <a:endParaRPr lang="id-ID" dirty="0">
              <a:solidFill>
                <a:srgbClr val="000000"/>
              </a:solidFill>
              <a:latin typeface="Calibri" panose="020F0502020204030204" pitchFamily="34" charset="0"/>
            </a:endParaRPr>
          </a:p>
          <a:p>
            <a:pPr marL="285750" indent="-285750">
              <a:buFont typeface="Wingdings" pitchFamily="2" charset="2"/>
              <a:buChar char="Ø"/>
            </a:pPr>
            <a:endParaRPr lang="en-US" dirty="0"/>
          </a:p>
        </p:txBody>
      </p:sp>
    </p:spTree>
    <p:extLst>
      <p:ext uri="{BB962C8B-B14F-4D97-AF65-F5344CB8AC3E}">
        <p14:creationId xmlns:p14="http://schemas.microsoft.com/office/powerpoint/2010/main" val="418482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CDAA092-AFDE-32D5-6897-5B48E4806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87" y="1322200"/>
            <a:ext cx="9464290" cy="51856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AB7DBFF-57DA-F61E-4C63-0346AFE9B6E0}"/>
              </a:ext>
            </a:extLst>
          </p:cNvPr>
          <p:cNvGrpSpPr/>
          <p:nvPr/>
        </p:nvGrpSpPr>
        <p:grpSpPr>
          <a:xfrm rot="16200000">
            <a:off x="280262" y="265109"/>
            <a:ext cx="923480" cy="918362"/>
            <a:chOff x="11046855" y="265109"/>
            <a:chExt cx="923480" cy="918362"/>
          </a:xfrm>
          <a:solidFill>
            <a:srgbClr val="4472C4"/>
          </a:solidFill>
        </p:grpSpPr>
        <p:grpSp>
          <p:nvGrpSpPr>
            <p:cNvPr id="6" name="Group 5">
              <a:extLst>
                <a:ext uri="{FF2B5EF4-FFF2-40B4-BE49-F238E27FC236}">
                  <a16:creationId xmlns:a16="http://schemas.microsoft.com/office/drawing/2014/main" id="{2894FDEA-3F95-4A68-7E2B-E1FA397E511A}"/>
                </a:ext>
              </a:extLst>
            </p:cNvPr>
            <p:cNvGrpSpPr/>
            <p:nvPr/>
          </p:nvGrpSpPr>
          <p:grpSpPr>
            <a:xfrm>
              <a:off x="11046855" y="265109"/>
              <a:ext cx="918360" cy="140421"/>
              <a:chOff x="9931400" y="330197"/>
              <a:chExt cx="1422400" cy="217490"/>
            </a:xfrm>
            <a:grpFill/>
          </p:grpSpPr>
          <p:sp>
            <p:nvSpPr>
              <p:cNvPr id="18" name="Oval 17">
                <a:extLst>
                  <a:ext uri="{FF2B5EF4-FFF2-40B4-BE49-F238E27FC236}">
                    <a16:creationId xmlns:a16="http://schemas.microsoft.com/office/drawing/2014/main" id="{3E51AD5B-BD35-8564-716D-A9B9640735C5}"/>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A549BD4-AF9F-0C5B-07A4-F08D5A5A26B2}"/>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845ED4-4297-D5BA-9883-6E45B649DEB8}"/>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A0F212-F06D-6E4E-865C-C4C65A838B59}"/>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E0697B-C3E5-4618-E75E-6D730499A9D1}"/>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3BB10AF-5A27-0AD8-6314-F3ABA65FC3E5}"/>
                </a:ext>
              </a:extLst>
            </p:cNvPr>
            <p:cNvGrpSpPr/>
            <p:nvPr/>
          </p:nvGrpSpPr>
          <p:grpSpPr>
            <a:xfrm rot="5400000">
              <a:off x="11440945" y="654081"/>
              <a:ext cx="918360" cy="140420"/>
              <a:chOff x="9931400" y="330197"/>
              <a:chExt cx="1422400" cy="217490"/>
            </a:xfrm>
            <a:grpFill/>
          </p:grpSpPr>
          <p:sp>
            <p:nvSpPr>
              <p:cNvPr id="13" name="Oval 12">
                <a:extLst>
                  <a:ext uri="{FF2B5EF4-FFF2-40B4-BE49-F238E27FC236}">
                    <a16:creationId xmlns:a16="http://schemas.microsoft.com/office/drawing/2014/main" id="{AB1689C3-FDA6-CC89-C97C-860825DDB508}"/>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735AB74-D9E9-6DB1-CCD1-84FD86AB6872}"/>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60B0A4-2FD5-7F07-18FE-C2F0D68E0A94}"/>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8556604-964E-420E-EDBE-1C3C89607C6F}"/>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6E99E3-F4DB-2A78-04EE-8FF202331487}"/>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46ED4B60-EBD9-F3DA-9EA7-21CD55C4CCC9}"/>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6076FB5-5AD9-C08E-6511-55F88E4D3CF3}"/>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211A93-0224-AA7B-8365-987E0AECF2C1}"/>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74CBB91-F33B-3158-6E78-B166F6BAFED9}"/>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E7D7596-406F-3F22-D2DC-0518CF643B09}"/>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7B87E21D-CBCC-EAB5-3440-E5A1CE4A74CE}"/>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8CA019A-A9CD-7ED9-DA7C-366EE9552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25" name="Picture 24" descr="A blue and white logo&#10;&#10;Description automatically generated">
            <a:extLst>
              <a:ext uri="{FF2B5EF4-FFF2-40B4-BE49-F238E27FC236}">
                <a16:creationId xmlns:a16="http://schemas.microsoft.com/office/drawing/2014/main" id="{AF9C209D-DEF2-E9C3-B696-DFF9FDBF8DCA}"/>
              </a:ext>
            </a:extLst>
          </p:cNvPr>
          <p:cNvPicPr>
            <a:picLocks noChangeAspect="1"/>
          </p:cNvPicPr>
          <p:nvPr/>
        </p:nvPicPr>
        <p:blipFill>
          <a:blip r:embed="rId4"/>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1992465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ircle with people around it&#10;&#10;Description automatically generated">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sp>
        <p:nvSpPr>
          <p:cNvPr id="2" name="TextBox 1">
            <a:extLst>
              <a:ext uri="{FF2B5EF4-FFF2-40B4-BE49-F238E27FC236}">
                <a16:creationId xmlns:a16="http://schemas.microsoft.com/office/drawing/2014/main" id="{C84F91FA-C122-A242-C16A-50F77F2010D2}"/>
              </a:ext>
            </a:extLst>
          </p:cNvPr>
          <p:cNvSpPr txBox="1"/>
          <p:nvPr/>
        </p:nvSpPr>
        <p:spPr>
          <a:xfrm>
            <a:off x="676912" y="640242"/>
            <a:ext cx="2439514" cy="584775"/>
          </a:xfrm>
          <a:prstGeom prst="rect">
            <a:avLst/>
          </a:prstGeom>
          <a:noFill/>
        </p:spPr>
        <p:txBody>
          <a:bodyPr wrap="none" rtlCol="0">
            <a:spAutoFit/>
          </a:bodyPr>
          <a:lstStyle/>
          <a:p>
            <a:r>
              <a:rPr lang="en-US" sz="3200" b="1" i="1" dirty="0" err="1">
                <a:latin typeface="+mj-lt"/>
              </a:rPr>
              <a:t>Rekomendasi</a:t>
            </a:r>
            <a:endParaRPr lang="en-US" sz="3200" b="1" i="1" dirty="0">
              <a:latin typeface="+mj-lt"/>
            </a:endParaRPr>
          </a:p>
        </p:txBody>
      </p:sp>
      <p:pic>
        <p:nvPicPr>
          <p:cNvPr id="3" name="Picture 2" descr="A blue and white logo&#10;&#10;Description automatically generated">
            <a:extLst>
              <a:ext uri="{FF2B5EF4-FFF2-40B4-BE49-F238E27FC236}">
                <a16:creationId xmlns:a16="http://schemas.microsoft.com/office/drawing/2014/main" id="{C1771D8A-169D-BEA7-B8BE-B5986968D747}"/>
              </a:ext>
            </a:extLst>
          </p:cNvPr>
          <p:cNvPicPr>
            <a:picLocks noChangeAspect="1"/>
          </p:cNvPicPr>
          <p:nvPr/>
        </p:nvPicPr>
        <p:blipFill>
          <a:blip r:embed="rId4"/>
          <a:stretch>
            <a:fillRect/>
          </a:stretch>
        </p:blipFill>
        <p:spPr>
          <a:xfrm>
            <a:off x="9630114" y="327410"/>
            <a:ext cx="1263644" cy="892646"/>
          </a:xfrm>
          <a:prstGeom prst="rect">
            <a:avLst/>
          </a:prstGeom>
        </p:spPr>
      </p:pic>
      <p:graphicFrame>
        <p:nvGraphicFramePr>
          <p:cNvPr id="30" name="TextBox 25">
            <a:extLst>
              <a:ext uri="{FF2B5EF4-FFF2-40B4-BE49-F238E27FC236}">
                <a16:creationId xmlns:a16="http://schemas.microsoft.com/office/drawing/2014/main" id="{86EEC690-9C77-A508-E64B-C0F49438F5D0}"/>
              </a:ext>
            </a:extLst>
          </p:cNvPr>
          <p:cNvGraphicFramePr/>
          <p:nvPr/>
        </p:nvGraphicFramePr>
        <p:xfrm>
          <a:off x="550076" y="1515280"/>
          <a:ext cx="10803724" cy="4401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3552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CE878C9-D42F-5736-9871-F86CA1E53DFE}"/>
              </a:ext>
            </a:extLst>
          </p:cNvPr>
          <p:cNvGrpSpPr/>
          <p:nvPr/>
        </p:nvGrpSpPr>
        <p:grpSpPr>
          <a:xfrm rot="16200000">
            <a:off x="280281" y="265099"/>
            <a:ext cx="923466" cy="918377"/>
            <a:chOff x="11046868" y="265111"/>
            <a:chExt cx="923466" cy="918377"/>
          </a:xfrm>
          <a:solidFill>
            <a:srgbClr val="4472C4"/>
          </a:solidFill>
        </p:grpSpPr>
        <p:grpSp>
          <p:nvGrpSpPr>
            <p:cNvPr id="5" name="Group 4">
              <a:extLst>
                <a:ext uri="{FF2B5EF4-FFF2-40B4-BE49-F238E27FC236}">
                  <a16:creationId xmlns:a16="http://schemas.microsoft.com/office/drawing/2014/main" id="{A41451BE-82AA-5442-9C98-E8E97C5749A9}"/>
                </a:ext>
              </a:extLst>
            </p:cNvPr>
            <p:cNvGrpSpPr/>
            <p:nvPr/>
          </p:nvGrpSpPr>
          <p:grpSpPr>
            <a:xfrm>
              <a:off x="11046868" y="265111"/>
              <a:ext cx="918362" cy="140422"/>
              <a:chOff x="9931400" y="330197"/>
              <a:chExt cx="1422400" cy="217490"/>
            </a:xfrm>
            <a:grpFill/>
          </p:grpSpPr>
          <p:sp>
            <p:nvSpPr>
              <p:cNvPr id="17" name="Oval 16">
                <a:extLst>
                  <a:ext uri="{FF2B5EF4-FFF2-40B4-BE49-F238E27FC236}">
                    <a16:creationId xmlns:a16="http://schemas.microsoft.com/office/drawing/2014/main" id="{6F031F79-B1B8-E6DE-8917-AF82177E1CAB}"/>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52659E-2793-E5D7-6D23-CB7A1B8A2808}"/>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B05AF1B-BD38-DA0E-9A28-E89CE98262F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8C2242-D44B-040B-854D-EB10674D9B16}"/>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1CB185B-69DB-86EF-D27E-1DDD6DF5FA03}"/>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D506EDF-71F9-5E60-4323-8E8C2B36BC08}"/>
                </a:ext>
              </a:extLst>
            </p:cNvPr>
            <p:cNvGrpSpPr/>
            <p:nvPr/>
          </p:nvGrpSpPr>
          <p:grpSpPr>
            <a:xfrm rot="5400000">
              <a:off x="11440943" y="654096"/>
              <a:ext cx="918362" cy="140421"/>
              <a:chOff x="9931400" y="330197"/>
              <a:chExt cx="1422400" cy="217490"/>
            </a:xfrm>
            <a:grpFill/>
          </p:grpSpPr>
          <p:sp>
            <p:nvSpPr>
              <p:cNvPr id="12" name="Oval 11">
                <a:extLst>
                  <a:ext uri="{FF2B5EF4-FFF2-40B4-BE49-F238E27FC236}">
                    <a16:creationId xmlns:a16="http://schemas.microsoft.com/office/drawing/2014/main" id="{F864E56E-C0B5-CB9D-0267-A6CCE5E32787}"/>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DE950B-B3FC-0FF8-FCBE-963661C336A1}"/>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D1CEBF-5136-3D9C-652C-025CCC86F8F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03EAB7-76CC-B510-AA23-3A5691B13EF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3B1BDB-DAED-57B9-704C-1ECE28BE3F6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C112BF45-640C-0919-B674-9312C916E528}"/>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A9235F-E8E0-C422-118B-23786EA96112}"/>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8F32818-E303-EA42-F26D-0357B6D01D01}"/>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378A24E-1243-BBF8-8089-D9F6436F2FE4}"/>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9595CB-B516-E206-C29E-632ADDEBD5D9}"/>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49589FE-6D11-4678-FEC6-23BEFF89CD2E}"/>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BEF1ED3-84D3-7518-A184-A9278E67C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28" name="Picture 27">
            <a:extLst>
              <a:ext uri="{FF2B5EF4-FFF2-40B4-BE49-F238E27FC236}">
                <a16:creationId xmlns:a16="http://schemas.microsoft.com/office/drawing/2014/main" id="{85EE7FDD-7ABD-B7CA-6862-88BA96849638}"/>
              </a:ext>
            </a:extLst>
          </p:cNvPr>
          <p:cNvPicPr>
            <a:picLocks noChangeAspect="1"/>
          </p:cNvPicPr>
          <p:nvPr/>
        </p:nvPicPr>
        <p:blipFill>
          <a:blip r:embed="rId3"/>
          <a:stretch>
            <a:fillRect/>
          </a:stretch>
        </p:blipFill>
        <p:spPr>
          <a:xfrm>
            <a:off x="9630114" y="327410"/>
            <a:ext cx="1263644" cy="892646"/>
          </a:xfrm>
          <a:prstGeom prst="rect">
            <a:avLst/>
          </a:prstGeom>
        </p:spPr>
      </p:pic>
      <p:sp>
        <p:nvSpPr>
          <p:cNvPr id="30" name="TextBox 29">
            <a:extLst>
              <a:ext uri="{FF2B5EF4-FFF2-40B4-BE49-F238E27FC236}">
                <a16:creationId xmlns:a16="http://schemas.microsoft.com/office/drawing/2014/main" id="{1CFE92DE-68BF-F0B7-3CBC-FE6F3A07914D}"/>
              </a:ext>
            </a:extLst>
          </p:cNvPr>
          <p:cNvSpPr txBox="1"/>
          <p:nvPr/>
        </p:nvSpPr>
        <p:spPr>
          <a:xfrm>
            <a:off x="714167" y="648441"/>
            <a:ext cx="5161669" cy="646331"/>
          </a:xfrm>
          <a:prstGeom prst="rect">
            <a:avLst/>
          </a:prstGeom>
          <a:noFill/>
        </p:spPr>
        <p:txBody>
          <a:bodyPr wrap="none" rtlCol="0">
            <a:spAutoFit/>
          </a:bodyPr>
          <a:lstStyle/>
          <a:p>
            <a:r>
              <a:rPr lang="id-ID" sz="3600" b="1" i="1" dirty="0"/>
              <a:t>Regulasi Dana Kampanye </a:t>
            </a:r>
            <a:endParaRPr lang="en-US" sz="3600" b="1" i="1" dirty="0"/>
          </a:p>
        </p:txBody>
      </p:sp>
      <p:sp>
        <p:nvSpPr>
          <p:cNvPr id="32" name="TextBox 31">
            <a:extLst>
              <a:ext uri="{FF2B5EF4-FFF2-40B4-BE49-F238E27FC236}">
                <a16:creationId xmlns:a16="http://schemas.microsoft.com/office/drawing/2014/main" id="{43D8AC55-9FB9-FA57-7161-7FE580B65409}"/>
              </a:ext>
            </a:extLst>
          </p:cNvPr>
          <p:cNvSpPr txBox="1"/>
          <p:nvPr/>
        </p:nvSpPr>
        <p:spPr>
          <a:xfrm>
            <a:off x="270370" y="1305976"/>
            <a:ext cx="11657670" cy="5355312"/>
          </a:xfrm>
          <a:prstGeom prst="rect">
            <a:avLst/>
          </a:prstGeom>
          <a:noFill/>
        </p:spPr>
        <p:txBody>
          <a:bodyPr wrap="square">
            <a:spAutoFit/>
          </a:bodyPr>
          <a:lstStyle/>
          <a:p>
            <a:pPr marL="285750" indent="-285750">
              <a:buFont typeface="Wingdings" pitchFamily="2" charset="2"/>
              <a:buChar char="Ø"/>
            </a:pPr>
            <a:r>
              <a:rPr lang="en-ID" sz="1800" b="0" i="0" u="none" strike="noStrike" dirty="0">
                <a:solidFill>
                  <a:srgbClr val="000000"/>
                </a:solidFill>
                <a:effectLst/>
                <a:latin typeface="Calibri" panose="020F0502020204030204" pitchFamily="34" charset="0"/>
              </a:rPr>
              <a:t>UU 7/2017 paragraf 4 tentang dana kampanye mengatur empat hal: </a:t>
            </a:r>
            <a:endParaRPr lang="id-ID" sz="1800" b="0" i="0" u="none" strike="noStrike" dirty="0">
              <a:solidFill>
                <a:srgbClr val="000000"/>
              </a:solidFill>
              <a:effectLst/>
              <a:latin typeface="Calibri" panose="020F0502020204030204" pitchFamily="34" charset="0"/>
            </a:endParaRPr>
          </a:p>
          <a:p>
            <a:pPr marL="285750" indent="-285750">
              <a:buFont typeface="Wingdings" pitchFamily="2" charset="2"/>
              <a:buChar char="Ø"/>
            </a:pPr>
            <a:r>
              <a:rPr lang="id-ID" b="1" dirty="0">
                <a:solidFill>
                  <a:srgbClr val="000000"/>
                </a:solidFill>
                <a:latin typeface="Calibri" panose="020F0502020204030204" pitchFamily="34" charset="0"/>
              </a:rPr>
              <a:t>Waktu</a:t>
            </a:r>
            <a:r>
              <a:rPr lang="en-ID" b="1" i="0" u="none" strike="noStrike" dirty="0">
                <a:solidFill>
                  <a:srgbClr val="000000"/>
                </a:solidFill>
                <a:effectLst/>
                <a:latin typeface="Calibri" panose="020F0502020204030204" pitchFamily="34" charset="0"/>
              </a:rPr>
              <a:t> penyampaian laporan dana kampanye</a:t>
            </a:r>
            <a:r>
              <a:rPr lang="id-ID" b="1" dirty="0">
                <a:solidFill>
                  <a:srgbClr val="000000"/>
                </a:solidFill>
                <a:latin typeface="Calibri" panose="020F0502020204030204" pitchFamily="34" charset="0"/>
              </a:rPr>
              <a:t>: </a:t>
            </a:r>
          </a:p>
          <a:p>
            <a:pPr marL="742950" lvl="1" indent="-285750">
              <a:buFont typeface="Wingdings" pitchFamily="2" charset="2"/>
              <a:buChar char="Ø"/>
            </a:pPr>
            <a:r>
              <a:rPr lang="id-ID" dirty="0">
                <a:solidFill>
                  <a:srgbClr val="000000"/>
                </a:solidFill>
                <a:latin typeface="Calibri" panose="020F0502020204030204" pitchFamily="34" charset="0"/>
              </a:rPr>
              <a:t>Laporan Awal Dana Kampanye (LADK) dan Rekening Khusus Dana Kampanye (RKDK): Pasangan Calon Presiden dan Wakil Presiden 14 hari setelah ditetapkan sebagai paslon &amp; Partai Peserta Pemilu DPR, DPRD dan calon anggota DPD 14 hari sebelum kampanye rapat umum dimulai</a:t>
            </a:r>
          </a:p>
          <a:p>
            <a:pPr marL="742950" lvl="1" indent="-285750">
              <a:buFont typeface="Wingdings" pitchFamily="2" charset="2"/>
              <a:buChar char="Ø"/>
            </a:pPr>
            <a:r>
              <a:rPr lang="id-ID" dirty="0">
                <a:solidFill>
                  <a:srgbClr val="000000"/>
                </a:solidFill>
                <a:latin typeface="Calibri" panose="020F0502020204030204" pitchFamily="34" charset="0"/>
              </a:rPr>
              <a:t>Laporan Penerimaan dan Pengeluaran Dana Kampanye (LPPDK): </a:t>
            </a:r>
            <a:r>
              <a:rPr lang="en-ID" b="0" i="0" u="none" strike="noStrike" dirty="0">
                <a:solidFill>
                  <a:srgbClr val="000000"/>
                </a:solidFill>
                <a:effectLst/>
                <a:latin typeface="Calibri" panose="020F0502020204030204" pitchFamily="34" charset="0"/>
              </a:rPr>
              <a:t>disampaikan oleh KPU ke kantor akuntan publik untuk diaudit paling lama 15 hari setelah pemungutan suara. </a:t>
            </a:r>
            <a:endParaRPr lang="id-ID" dirty="0">
              <a:solidFill>
                <a:srgbClr val="000000"/>
              </a:solidFill>
              <a:latin typeface="Calibri" panose="020F0502020204030204" pitchFamily="34" charset="0"/>
            </a:endParaRPr>
          </a:p>
          <a:p>
            <a:pPr marL="285750" indent="-285750">
              <a:buFont typeface="Wingdings" pitchFamily="2" charset="2"/>
              <a:buChar char="Ø"/>
            </a:pPr>
            <a:r>
              <a:rPr lang="id-ID" b="1" dirty="0">
                <a:solidFill>
                  <a:srgbClr val="000000"/>
                </a:solidFill>
                <a:latin typeface="Calibri" panose="020F0502020204030204" pitchFamily="34" charset="0"/>
              </a:rPr>
              <a:t>A</a:t>
            </a:r>
            <a:r>
              <a:rPr lang="en-ID" b="1" i="0" u="none" strike="noStrike" dirty="0">
                <a:solidFill>
                  <a:srgbClr val="000000"/>
                </a:solidFill>
                <a:effectLst/>
                <a:latin typeface="Calibri" panose="020F0502020204030204" pitchFamily="34" charset="0"/>
              </a:rPr>
              <a:t>udit dana kampanye</a:t>
            </a:r>
            <a:r>
              <a:rPr lang="id-ID" b="1" i="0" u="none" strike="noStrike" dirty="0">
                <a:solidFill>
                  <a:srgbClr val="000000"/>
                </a:solidFill>
                <a:effectLst/>
                <a:latin typeface="Calibri" panose="020F0502020204030204" pitchFamily="34" charset="0"/>
              </a:rPr>
              <a:t>: </a:t>
            </a:r>
            <a:r>
              <a:rPr lang="id-ID" i="0" u="none" strike="noStrike" dirty="0">
                <a:solidFill>
                  <a:srgbClr val="000000"/>
                </a:solidFill>
                <a:effectLst/>
                <a:latin typeface="Calibri" panose="020F0502020204030204" pitchFamily="34" charset="0"/>
              </a:rPr>
              <a:t>Audit di</a:t>
            </a:r>
            <a:r>
              <a:rPr lang="id-ID" dirty="0">
                <a:solidFill>
                  <a:srgbClr val="000000"/>
                </a:solidFill>
                <a:latin typeface="Calibri" panose="020F0502020204030204" pitchFamily="34" charset="0"/>
              </a:rPr>
              <a:t>lakukan oleh kantor akuntan publik yang ditunjuk oleh KPU</a:t>
            </a:r>
            <a:endParaRPr lang="id-ID" b="0" i="0" u="none" strike="noStrike" dirty="0">
              <a:solidFill>
                <a:srgbClr val="000000"/>
              </a:solidFill>
              <a:effectLst/>
              <a:latin typeface="Calibri" panose="020F0502020204030204" pitchFamily="34" charset="0"/>
            </a:endParaRPr>
          </a:p>
          <a:p>
            <a:pPr marL="285750" indent="-285750">
              <a:buFont typeface="Wingdings" pitchFamily="2" charset="2"/>
              <a:buChar char="Ø"/>
            </a:pPr>
            <a:r>
              <a:rPr lang="id-ID" b="1" dirty="0">
                <a:solidFill>
                  <a:srgbClr val="000000"/>
                </a:solidFill>
                <a:latin typeface="Calibri" panose="020F0502020204030204" pitchFamily="34" charset="0"/>
              </a:rPr>
              <a:t>L</a:t>
            </a:r>
            <a:r>
              <a:rPr lang="en-ID" b="1" i="0" u="none" strike="noStrike" dirty="0">
                <a:solidFill>
                  <a:srgbClr val="000000"/>
                </a:solidFill>
                <a:effectLst/>
                <a:latin typeface="Calibri" panose="020F0502020204030204" pitchFamily="34" charset="0"/>
              </a:rPr>
              <a:t>arangan dana kampanye</a:t>
            </a:r>
            <a:r>
              <a:rPr lang="id-ID" dirty="0">
                <a:solidFill>
                  <a:srgbClr val="000000"/>
                </a:solidFill>
                <a:latin typeface="Calibri" panose="020F0502020204030204" pitchFamily="34" charset="0"/>
              </a:rPr>
              <a:t>: s</a:t>
            </a:r>
            <a:r>
              <a:rPr lang="en-ID" sz="1800" b="0" i="0" u="none" strike="noStrike" dirty="0">
                <a:solidFill>
                  <a:srgbClr val="000000"/>
                </a:solidFill>
                <a:effectLst/>
                <a:latin typeface="Calibri" panose="020F0502020204030204" pitchFamily="34" charset="0"/>
              </a:rPr>
              <a:t>etiap peserta pemilu beserta pelaksana dan tim kampanyenya dilarang memperoleh sumbangan dana kampanye yang berasal dari: </a:t>
            </a:r>
            <a:endParaRPr lang="en-ID" dirty="0">
              <a:effectLst/>
            </a:endParaRPr>
          </a:p>
          <a:p>
            <a:pPr marL="800100" lvl="1" indent="-342900" fontAlgn="base">
              <a:buFont typeface="+mj-lt"/>
              <a:buAutoNum type="alphaLcPeriod"/>
            </a:pPr>
            <a:r>
              <a:rPr lang="en-ID" b="0" i="0" u="none" strike="noStrike" dirty="0">
                <a:solidFill>
                  <a:srgbClr val="000000"/>
                </a:solidFill>
                <a:effectLst/>
                <a:latin typeface="Calibri" panose="020F0502020204030204" pitchFamily="34" charset="0"/>
              </a:rPr>
              <a:t>Pihak asing; </a:t>
            </a:r>
            <a:endParaRPr lang="id-ID" b="0" i="0" u="none" strike="noStrike" dirty="0">
              <a:solidFill>
                <a:srgbClr val="000000"/>
              </a:solidFill>
              <a:effectLst/>
              <a:latin typeface="Calibri" panose="020F0502020204030204" pitchFamily="34" charset="0"/>
            </a:endParaRPr>
          </a:p>
          <a:p>
            <a:pPr marL="800100" lvl="1" indent="-342900" fontAlgn="base">
              <a:buFont typeface="+mj-lt"/>
              <a:buAutoNum type="alphaLcPeriod"/>
            </a:pPr>
            <a:r>
              <a:rPr lang="en-ID" b="0" i="0" u="none" strike="noStrike" dirty="0">
                <a:solidFill>
                  <a:srgbClr val="000000"/>
                </a:solidFill>
                <a:effectLst/>
                <a:latin typeface="Calibri" panose="020F0502020204030204" pitchFamily="34" charset="0"/>
              </a:rPr>
              <a:t>Penyumbang yang tidak jelas identitasnya; </a:t>
            </a:r>
            <a:endParaRPr lang="id-ID" dirty="0">
              <a:solidFill>
                <a:srgbClr val="000000"/>
              </a:solidFill>
              <a:latin typeface="Calibri" panose="020F0502020204030204" pitchFamily="34" charset="0"/>
            </a:endParaRPr>
          </a:p>
          <a:p>
            <a:pPr marL="800100" lvl="1" indent="-342900" fontAlgn="base">
              <a:buFont typeface="+mj-lt"/>
              <a:buAutoNum type="alphaLcPeriod"/>
            </a:pPr>
            <a:r>
              <a:rPr lang="en-ID" sz="1800" b="0" i="0" u="none" strike="noStrike" dirty="0">
                <a:solidFill>
                  <a:srgbClr val="000000"/>
                </a:solidFill>
                <a:effectLst/>
                <a:latin typeface="Calibri" panose="020F0502020204030204" pitchFamily="34" charset="0"/>
              </a:rPr>
              <a:t>Hasil tindak pidana yang telah terbukti berdasarkan putusan pengadilan yang telah memperoleh kekuatan hukum tetap dan/atau bertujuan menyembunyikan atau menyamarkan hasil tindak pidana; </a:t>
            </a:r>
            <a:endParaRPr lang="id-ID" sz="1800" b="0" i="0" u="none" strike="noStrike" dirty="0">
              <a:solidFill>
                <a:srgbClr val="000000"/>
              </a:solidFill>
              <a:effectLst/>
              <a:latin typeface="Calibri" panose="020F0502020204030204" pitchFamily="34" charset="0"/>
            </a:endParaRPr>
          </a:p>
          <a:p>
            <a:pPr marL="800100" lvl="1" indent="-342900" fontAlgn="base">
              <a:buFont typeface="+mj-lt"/>
              <a:buAutoNum type="alphaLcPeriod"/>
            </a:pPr>
            <a:r>
              <a:rPr lang="en-ID" sz="1800" b="0" i="0" u="none" strike="noStrike" dirty="0">
                <a:solidFill>
                  <a:srgbClr val="000000"/>
                </a:solidFill>
                <a:effectLst/>
                <a:latin typeface="Calibri" panose="020F0502020204030204" pitchFamily="34" charset="0"/>
              </a:rPr>
              <a:t>Pemerintah, pemerintah daerah, badan usaha milik negara, dan badan usaha milik daerah;</a:t>
            </a:r>
            <a:endParaRPr lang="id-ID" sz="1800" b="0" i="0" u="none" strike="noStrike" dirty="0">
              <a:solidFill>
                <a:srgbClr val="000000"/>
              </a:solidFill>
              <a:effectLst/>
              <a:latin typeface="Calibri" panose="020F0502020204030204" pitchFamily="34" charset="0"/>
            </a:endParaRPr>
          </a:p>
          <a:p>
            <a:pPr marL="800100" lvl="1" indent="-342900" fontAlgn="base">
              <a:buFont typeface="+mj-lt"/>
              <a:buAutoNum type="alphaLcPeriod"/>
            </a:pPr>
            <a:r>
              <a:rPr lang="en-ID" sz="1800" b="0" i="0" u="none" strike="noStrike" dirty="0">
                <a:solidFill>
                  <a:srgbClr val="000000"/>
                </a:solidFill>
                <a:effectLst/>
                <a:latin typeface="Calibri" panose="020F0502020204030204" pitchFamily="34" charset="0"/>
              </a:rPr>
              <a:t>Pemerintah desa dan badan usaha milik desa (Pasal 339, UU 7/2017). </a:t>
            </a:r>
            <a:endParaRPr lang="id-ID" b="0" i="0" u="none" strike="noStrike" dirty="0">
              <a:solidFill>
                <a:srgbClr val="000000"/>
              </a:solidFill>
              <a:effectLst/>
              <a:latin typeface="Calibri" panose="020F0502020204030204" pitchFamily="34" charset="0"/>
            </a:endParaRPr>
          </a:p>
          <a:p>
            <a:pPr marL="285750" indent="-285750">
              <a:buFont typeface="Wingdings" pitchFamily="2" charset="2"/>
              <a:buChar char="Ø"/>
            </a:pPr>
            <a:r>
              <a:rPr lang="id-ID" b="1" dirty="0">
                <a:solidFill>
                  <a:srgbClr val="000000"/>
                </a:solidFill>
                <a:latin typeface="Calibri" panose="020F0502020204030204" pitchFamily="34" charset="0"/>
              </a:rPr>
              <a:t>S</a:t>
            </a:r>
            <a:r>
              <a:rPr lang="en-ID" b="1" i="0" u="none" strike="noStrike" dirty="0">
                <a:solidFill>
                  <a:srgbClr val="000000"/>
                </a:solidFill>
                <a:effectLst/>
                <a:latin typeface="Calibri" panose="020F0502020204030204" pitchFamily="34" charset="0"/>
              </a:rPr>
              <a:t>anksi</a:t>
            </a:r>
            <a:r>
              <a:rPr lang="id-ID" b="1" i="0" u="none" strike="noStrike" dirty="0">
                <a:solidFill>
                  <a:srgbClr val="000000"/>
                </a:solidFill>
                <a:effectLst/>
                <a:latin typeface="Calibri" panose="020F0502020204030204" pitchFamily="34" charset="0"/>
              </a:rPr>
              <a:t>: </a:t>
            </a:r>
            <a:r>
              <a:rPr lang="en-ID" sz="1800" b="0" i="0" u="none" strike="noStrike" dirty="0">
                <a:solidFill>
                  <a:srgbClr val="000000"/>
                </a:solidFill>
                <a:effectLst/>
                <a:latin typeface="Calibri" panose="020F0502020204030204" pitchFamily="34" charset="0"/>
              </a:rPr>
              <a:t> Pasal 338 UU 7/2017 mengatur dua sanksi bagi peserta pemilu yang tidak melaporkan dana kampanye yakni diskualifikasi atau pembatalan sebagai peserta pemilu yang tidak melaporkan LADK dan tidak ditetapkan sebagai calon terpilih bagi peserta pemilu yang tidak melaporkan LPPDK. </a:t>
            </a:r>
            <a:endParaRPr lang="en-ID" dirty="0">
              <a:effectLst/>
            </a:endParaRPr>
          </a:p>
        </p:txBody>
      </p:sp>
    </p:spTree>
    <p:extLst>
      <p:ext uri="{BB962C8B-B14F-4D97-AF65-F5344CB8AC3E}">
        <p14:creationId xmlns:p14="http://schemas.microsoft.com/office/powerpoint/2010/main" val="334353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CE878C9-D42F-5736-9871-F86CA1E53DFE}"/>
              </a:ext>
            </a:extLst>
          </p:cNvPr>
          <p:cNvGrpSpPr/>
          <p:nvPr/>
        </p:nvGrpSpPr>
        <p:grpSpPr>
          <a:xfrm rot="16200000">
            <a:off x="280281" y="265099"/>
            <a:ext cx="923466" cy="918377"/>
            <a:chOff x="11046868" y="265111"/>
            <a:chExt cx="923466" cy="918377"/>
          </a:xfrm>
          <a:solidFill>
            <a:srgbClr val="4472C4"/>
          </a:solidFill>
        </p:grpSpPr>
        <p:grpSp>
          <p:nvGrpSpPr>
            <p:cNvPr id="5" name="Group 4">
              <a:extLst>
                <a:ext uri="{FF2B5EF4-FFF2-40B4-BE49-F238E27FC236}">
                  <a16:creationId xmlns:a16="http://schemas.microsoft.com/office/drawing/2014/main" id="{A41451BE-82AA-5442-9C98-E8E97C5749A9}"/>
                </a:ext>
              </a:extLst>
            </p:cNvPr>
            <p:cNvGrpSpPr/>
            <p:nvPr/>
          </p:nvGrpSpPr>
          <p:grpSpPr>
            <a:xfrm>
              <a:off x="11046868" y="265111"/>
              <a:ext cx="918362" cy="140422"/>
              <a:chOff x="9931400" y="330197"/>
              <a:chExt cx="1422400" cy="217490"/>
            </a:xfrm>
            <a:grpFill/>
          </p:grpSpPr>
          <p:sp>
            <p:nvSpPr>
              <p:cNvPr id="17" name="Oval 16">
                <a:extLst>
                  <a:ext uri="{FF2B5EF4-FFF2-40B4-BE49-F238E27FC236}">
                    <a16:creationId xmlns:a16="http://schemas.microsoft.com/office/drawing/2014/main" id="{6F031F79-B1B8-E6DE-8917-AF82177E1CAB}"/>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52659E-2793-E5D7-6D23-CB7A1B8A2808}"/>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B05AF1B-BD38-DA0E-9A28-E89CE98262F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8C2242-D44B-040B-854D-EB10674D9B16}"/>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1CB185B-69DB-86EF-D27E-1DDD6DF5FA03}"/>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D506EDF-71F9-5E60-4323-8E8C2B36BC08}"/>
                </a:ext>
              </a:extLst>
            </p:cNvPr>
            <p:cNvGrpSpPr/>
            <p:nvPr/>
          </p:nvGrpSpPr>
          <p:grpSpPr>
            <a:xfrm rot="5400000">
              <a:off x="11440943" y="654096"/>
              <a:ext cx="918362" cy="140421"/>
              <a:chOff x="9931400" y="330197"/>
              <a:chExt cx="1422400" cy="217490"/>
            </a:xfrm>
            <a:grpFill/>
          </p:grpSpPr>
          <p:sp>
            <p:nvSpPr>
              <p:cNvPr id="12" name="Oval 11">
                <a:extLst>
                  <a:ext uri="{FF2B5EF4-FFF2-40B4-BE49-F238E27FC236}">
                    <a16:creationId xmlns:a16="http://schemas.microsoft.com/office/drawing/2014/main" id="{F864E56E-C0B5-CB9D-0267-A6CCE5E32787}"/>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DE950B-B3FC-0FF8-FCBE-963661C336A1}"/>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D1CEBF-5136-3D9C-652C-025CCC86F8F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03EAB7-76CC-B510-AA23-3A5691B13EF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3B1BDB-DAED-57B9-704C-1ECE28BE3F6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C112BF45-640C-0919-B674-9312C916E528}"/>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A9235F-E8E0-C422-118B-23786EA96112}"/>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8F32818-E303-EA42-F26D-0357B6D01D01}"/>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378A24E-1243-BBF8-8089-D9F6436F2FE4}"/>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9595CB-B516-E206-C29E-632ADDEBD5D9}"/>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49589FE-6D11-4678-FEC6-23BEFF89CD2E}"/>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BEF1ED3-84D3-7518-A184-A9278E67C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28" name="Picture 27">
            <a:extLst>
              <a:ext uri="{FF2B5EF4-FFF2-40B4-BE49-F238E27FC236}">
                <a16:creationId xmlns:a16="http://schemas.microsoft.com/office/drawing/2014/main" id="{85EE7FDD-7ABD-B7CA-6862-88BA96849638}"/>
              </a:ext>
            </a:extLst>
          </p:cNvPr>
          <p:cNvPicPr>
            <a:picLocks noChangeAspect="1"/>
          </p:cNvPicPr>
          <p:nvPr/>
        </p:nvPicPr>
        <p:blipFill>
          <a:blip r:embed="rId3"/>
          <a:stretch>
            <a:fillRect/>
          </a:stretch>
        </p:blipFill>
        <p:spPr>
          <a:xfrm>
            <a:off x="9630114" y="327410"/>
            <a:ext cx="1263644" cy="892646"/>
          </a:xfrm>
          <a:prstGeom prst="rect">
            <a:avLst/>
          </a:prstGeom>
        </p:spPr>
      </p:pic>
      <p:sp>
        <p:nvSpPr>
          <p:cNvPr id="30" name="TextBox 29">
            <a:extLst>
              <a:ext uri="{FF2B5EF4-FFF2-40B4-BE49-F238E27FC236}">
                <a16:creationId xmlns:a16="http://schemas.microsoft.com/office/drawing/2014/main" id="{1CFE92DE-68BF-F0B7-3CBC-FE6F3A07914D}"/>
              </a:ext>
            </a:extLst>
          </p:cNvPr>
          <p:cNvSpPr txBox="1"/>
          <p:nvPr/>
        </p:nvSpPr>
        <p:spPr>
          <a:xfrm>
            <a:off x="714167" y="648441"/>
            <a:ext cx="3789755" cy="646331"/>
          </a:xfrm>
          <a:prstGeom prst="rect">
            <a:avLst/>
          </a:prstGeom>
          <a:noFill/>
        </p:spPr>
        <p:txBody>
          <a:bodyPr wrap="none" rtlCol="0">
            <a:spAutoFit/>
          </a:bodyPr>
          <a:lstStyle/>
          <a:p>
            <a:r>
              <a:rPr lang="id-ID" sz="3600" b="1" i="1" dirty="0"/>
              <a:t>Metode &amp; Analisis </a:t>
            </a:r>
            <a:endParaRPr lang="en-US" sz="3600" b="1" i="1" dirty="0"/>
          </a:p>
        </p:txBody>
      </p:sp>
      <p:pic>
        <p:nvPicPr>
          <p:cNvPr id="2" name="Picture 1">
            <a:extLst>
              <a:ext uri="{FF2B5EF4-FFF2-40B4-BE49-F238E27FC236}">
                <a16:creationId xmlns:a16="http://schemas.microsoft.com/office/drawing/2014/main" id="{F16D23FD-183A-E2AD-0D95-24646A2CD083}"/>
              </a:ext>
            </a:extLst>
          </p:cNvPr>
          <p:cNvPicPr>
            <a:picLocks noChangeAspect="1"/>
          </p:cNvPicPr>
          <p:nvPr/>
        </p:nvPicPr>
        <p:blipFill>
          <a:blip r:embed="rId4"/>
          <a:stretch>
            <a:fillRect/>
          </a:stretch>
        </p:blipFill>
        <p:spPr>
          <a:xfrm>
            <a:off x="4084521" y="1382106"/>
            <a:ext cx="4022957" cy="2464106"/>
          </a:xfrm>
          <a:prstGeom prst="rect">
            <a:avLst/>
          </a:prstGeom>
        </p:spPr>
      </p:pic>
      <p:sp>
        <p:nvSpPr>
          <p:cNvPr id="4" name="Rectangle 3">
            <a:extLst>
              <a:ext uri="{FF2B5EF4-FFF2-40B4-BE49-F238E27FC236}">
                <a16:creationId xmlns:a16="http://schemas.microsoft.com/office/drawing/2014/main" id="{FF62CB03-D6FA-B864-E8CE-F297ADC580E0}"/>
              </a:ext>
            </a:extLst>
          </p:cNvPr>
          <p:cNvSpPr/>
          <p:nvPr/>
        </p:nvSpPr>
        <p:spPr>
          <a:xfrm>
            <a:off x="138627" y="2652047"/>
            <a:ext cx="3160158" cy="20642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dirty="0" err="1">
                <a:latin typeface="+mj-lt"/>
              </a:rPr>
              <a:t>Tujuan</a:t>
            </a:r>
            <a:r>
              <a:rPr lang="en-GB" sz="1600" dirty="0">
                <a:latin typeface="+mj-lt"/>
              </a:rPr>
              <a:t> </a:t>
            </a:r>
            <a:r>
              <a:rPr lang="en-GB" sz="1600" dirty="0" err="1">
                <a:latin typeface="+mj-lt"/>
              </a:rPr>
              <a:t>melihat</a:t>
            </a:r>
            <a:r>
              <a:rPr lang="en-GB" sz="1600" dirty="0">
                <a:latin typeface="+mj-lt"/>
              </a:rPr>
              <a:t> </a:t>
            </a:r>
            <a:r>
              <a:rPr lang="en-GB" sz="1600" dirty="0" err="1">
                <a:latin typeface="+mj-lt"/>
              </a:rPr>
              <a:t>besaran</a:t>
            </a:r>
            <a:r>
              <a:rPr lang="en-GB" sz="1600" dirty="0">
                <a:latin typeface="+mj-lt"/>
              </a:rPr>
              <a:t> dan </a:t>
            </a:r>
            <a:r>
              <a:rPr lang="en-GB" sz="1600" dirty="0" err="1">
                <a:latin typeface="+mj-lt"/>
              </a:rPr>
              <a:t>sumber</a:t>
            </a:r>
            <a:r>
              <a:rPr lang="en-GB" sz="1600" dirty="0">
                <a:latin typeface="+mj-lt"/>
              </a:rPr>
              <a:t> </a:t>
            </a:r>
            <a:r>
              <a:rPr lang="en-GB" sz="1600" dirty="0" err="1">
                <a:latin typeface="+mj-lt"/>
              </a:rPr>
              <a:t>penerimaan</a:t>
            </a:r>
            <a:r>
              <a:rPr lang="en-GB" sz="1600" dirty="0">
                <a:latin typeface="+mj-lt"/>
              </a:rPr>
              <a:t> dana </a:t>
            </a:r>
            <a:r>
              <a:rPr lang="en-GB" sz="1600" dirty="0" err="1">
                <a:latin typeface="+mj-lt"/>
              </a:rPr>
              <a:t>kampanye</a:t>
            </a:r>
            <a:r>
              <a:rPr lang="en-GB" sz="1600" dirty="0">
                <a:latin typeface="+mj-lt"/>
              </a:rPr>
              <a:t> di LADK yang </a:t>
            </a:r>
            <a:r>
              <a:rPr lang="en-GB" sz="1600" dirty="0" err="1">
                <a:latin typeface="+mj-lt"/>
              </a:rPr>
              <a:t>berasal</a:t>
            </a:r>
            <a:r>
              <a:rPr lang="en-GB" sz="1600" dirty="0">
                <a:latin typeface="+mj-lt"/>
              </a:rPr>
              <a:t> </a:t>
            </a:r>
            <a:r>
              <a:rPr lang="en-GB" sz="1600" dirty="0" err="1">
                <a:latin typeface="+mj-lt"/>
              </a:rPr>
              <a:t>dari</a:t>
            </a:r>
            <a:r>
              <a:rPr lang="en-GB" sz="1600" dirty="0">
                <a:latin typeface="+mj-lt"/>
              </a:rPr>
              <a:t>: </a:t>
            </a:r>
          </a:p>
          <a:p>
            <a:pPr marL="342900" indent="-342900">
              <a:buAutoNum type="arabicPeriod"/>
            </a:pPr>
            <a:r>
              <a:rPr lang="en-GB" sz="1600" dirty="0" err="1">
                <a:latin typeface="+mj-lt"/>
              </a:rPr>
              <a:t>Pasangan</a:t>
            </a:r>
            <a:r>
              <a:rPr lang="en-GB" sz="1600" dirty="0">
                <a:latin typeface="+mj-lt"/>
              </a:rPr>
              <a:t> </a:t>
            </a:r>
            <a:r>
              <a:rPr lang="en-GB" sz="1600" dirty="0" err="1">
                <a:latin typeface="+mj-lt"/>
              </a:rPr>
              <a:t>calon</a:t>
            </a:r>
            <a:endParaRPr lang="en-GB" sz="1600" dirty="0">
              <a:latin typeface="+mj-lt"/>
            </a:endParaRPr>
          </a:p>
          <a:p>
            <a:pPr marL="342900" indent="-342900">
              <a:buAutoNum type="arabicPeriod"/>
            </a:pPr>
            <a:r>
              <a:rPr lang="en-GB" sz="1600" dirty="0" err="1">
                <a:latin typeface="+mj-lt"/>
              </a:rPr>
              <a:t>Partai</a:t>
            </a:r>
            <a:r>
              <a:rPr lang="en-GB" sz="1600" dirty="0">
                <a:latin typeface="+mj-lt"/>
              </a:rPr>
              <a:t> </a:t>
            </a:r>
            <a:r>
              <a:rPr lang="en-GB" sz="1600" dirty="0" err="1">
                <a:latin typeface="+mj-lt"/>
              </a:rPr>
              <a:t>politik</a:t>
            </a:r>
            <a:r>
              <a:rPr lang="en-GB" sz="1600" dirty="0">
                <a:latin typeface="+mj-lt"/>
              </a:rPr>
              <a:t> </a:t>
            </a:r>
          </a:p>
          <a:p>
            <a:pPr marL="342900" indent="-342900">
              <a:buAutoNum type="arabicPeriod"/>
            </a:pPr>
            <a:r>
              <a:rPr lang="en-GB" sz="1600" dirty="0" err="1">
                <a:latin typeface="+mj-lt"/>
              </a:rPr>
              <a:t>Perseorangan</a:t>
            </a:r>
            <a:r>
              <a:rPr lang="en-GB" sz="1600" dirty="0">
                <a:latin typeface="+mj-lt"/>
              </a:rPr>
              <a:t> </a:t>
            </a:r>
          </a:p>
          <a:p>
            <a:pPr marL="342900" indent="-342900">
              <a:buAutoNum type="arabicPeriod"/>
            </a:pPr>
            <a:r>
              <a:rPr lang="en-GB" sz="1600" dirty="0" err="1">
                <a:latin typeface="+mj-lt"/>
              </a:rPr>
              <a:t>Kelompok</a:t>
            </a:r>
            <a:r>
              <a:rPr lang="en-GB" sz="1600" dirty="0">
                <a:latin typeface="+mj-lt"/>
              </a:rPr>
              <a:t> </a:t>
            </a:r>
          </a:p>
          <a:p>
            <a:pPr marL="342900" indent="-342900">
              <a:buAutoNum type="arabicPeriod"/>
            </a:pPr>
            <a:r>
              <a:rPr lang="en-GB" sz="1600" dirty="0">
                <a:latin typeface="+mj-lt"/>
              </a:rPr>
              <a:t>Badan </a:t>
            </a:r>
            <a:r>
              <a:rPr lang="en-GB" sz="1600" dirty="0" err="1">
                <a:latin typeface="+mj-lt"/>
              </a:rPr>
              <a:t>usaha</a:t>
            </a:r>
            <a:r>
              <a:rPr lang="en-GB" sz="1600" dirty="0">
                <a:latin typeface="+mj-lt"/>
              </a:rPr>
              <a:t> non-</a:t>
            </a:r>
            <a:r>
              <a:rPr lang="en-GB" sz="1600" dirty="0" err="1">
                <a:latin typeface="+mj-lt"/>
              </a:rPr>
              <a:t>pemerintah</a:t>
            </a:r>
            <a:endParaRPr lang="en-GB" sz="1600" dirty="0">
              <a:latin typeface="+mj-lt"/>
            </a:endParaRPr>
          </a:p>
        </p:txBody>
      </p:sp>
      <p:pic>
        <p:nvPicPr>
          <p:cNvPr id="25" name="Picture 24">
            <a:extLst>
              <a:ext uri="{FF2B5EF4-FFF2-40B4-BE49-F238E27FC236}">
                <a16:creationId xmlns:a16="http://schemas.microsoft.com/office/drawing/2014/main" id="{8072010F-0193-2C69-E3FD-4618C6E8B781}"/>
              </a:ext>
            </a:extLst>
          </p:cNvPr>
          <p:cNvPicPr>
            <a:picLocks noChangeAspect="1"/>
          </p:cNvPicPr>
          <p:nvPr/>
        </p:nvPicPr>
        <p:blipFill>
          <a:blip r:embed="rId5"/>
          <a:stretch>
            <a:fillRect/>
          </a:stretch>
        </p:blipFill>
        <p:spPr>
          <a:xfrm>
            <a:off x="4084521" y="4013907"/>
            <a:ext cx="4022956" cy="2577873"/>
          </a:xfrm>
          <a:prstGeom prst="rect">
            <a:avLst/>
          </a:prstGeom>
        </p:spPr>
      </p:pic>
      <p:sp>
        <p:nvSpPr>
          <p:cNvPr id="27" name="Right Arrow 26">
            <a:extLst>
              <a:ext uri="{FF2B5EF4-FFF2-40B4-BE49-F238E27FC236}">
                <a16:creationId xmlns:a16="http://schemas.microsoft.com/office/drawing/2014/main" id="{3E98CD43-A15D-13D5-93E8-8A0C5644E739}"/>
              </a:ext>
            </a:extLst>
          </p:cNvPr>
          <p:cNvSpPr/>
          <p:nvPr/>
        </p:nvSpPr>
        <p:spPr>
          <a:xfrm>
            <a:off x="3489096" y="3600631"/>
            <a:ext cx="405114" cy="4132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5B7078C-C6AC-C0D1-845B-9C18F14395DA}"/>
              </a:ext>
            </a:extLst>
          </p:cNvPr>
          <p:cNvSpPr txBox="1"/>
          <p:nvPr/>
        </p:nvSpPr>
        <p:spPr>
          <a:xfrm>
            <a:off x="5289658" y="1035390"/>
            <a:ext cx="1402820" cy="369332"/>
          </a:xfrm>
          <a:prstGeom prst="rect">
            <a:avLst/>
          </a:prstGeom>
          <a:noFill/>
        </p:spPr>
        <p:txBody>
          <a:bodyPr wrap="none" rtlCol="0">
            <a:spAutoFit/>
          </a:bodyPr>
          <a:lstStyle/>
          <a:p>
            <a:r>
              <a:rPr lang="en-GB" dirty="0" err="1"/>
              <a:t>Sumber</a:t>
            </a:r>
            <a:r>
              <a:rPr lang="en-GB" dirty="0"/>
              <a:t> Data</a:t>
            </a:r>
          </a:p>
        </p:txBody>
      </p:sp>
      <p:sp>
        <p:nvSpPr>
          <p:cNvPr id="31" name="Rectangle 30">
            <a:extLst>
              <a:ext uri="{FF2B5EF4-FFF2-40B4-BE49-F238E27FC236}">
                <a16:creationId xmlns:a16="http://schemas.microsoft.com/office/drawing/2014/main" id="{FA2FFDE4-E0F7-E66C-F507-986D03651E74}"/>
              </a:ext>
            </a:extLst>
          </p:cNvPr>
          <p:cNvSpPr/>
          <p:nvPr/>
        </p:nvSpPr>
        <p:spPr>
          <a:xfrm>
            <a:off x="8271977" y="1751593"/>
            <a:ext cx="3781396" cy="16242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500" dirty="0" err="1">
                <a:latin typeface="+mj-lt"/>
              </a:rPr>
              <a:t>Sistem</a:t>
            </a:r>
            <a:r>
              <a:rPr lang="en-GB" sz="1500" dirty="0">
                <a:latin typeface="+mj-lt"/>
              </a:rPr>
              <a:t> </a:t>
            </a:r>
            <a:r>
              <a:rPr lang="en-GB" sz="1500" dirty="0" err="1">
                <a:latin typeface="+mj-lt"/>
              </a:rPr>
              <a:t>Infromasi</a:t>
            </a:r>
            <a:r>
              <a:rPr lang="en-GB" sz="1500" dirty="0">
                <a:latin typeface="+mj-lt"/>
              </a:rPr>
              <a:t> </a:t>
            </a:r>
            <a:r>
              <a:rPr lang="en-GB" sz="1500" dirty="0" err="1">
                <a:latin typeface="+mj-lt"/>
              </a:rPr>
              <a:t>Kampanye</a:t>
            </a:r>
            <a:r>
              <a:rPr lang="en-GB" sz="1500" dirty="0">
                <a:latin typeface="+mj-lt"/>
              </a:rPr>
              <a:t> dan Dana </a:t>
            </a:r>
            <a:r>
              <a:rPr lang="en-GB" sz="1500" dirty="0" err="1">
                <a:latin typeface="+mj-lt"/>
              </a:rPr>
              <a:t>Kampanye</a:t>
            </a:r>
            <a:r>
              <a:rPr lang="en-GB" sz="1500" dirty="0">
                <a:latin typeface="+mj-lt"/>
              </a:rPr>
              <a:t> (SIKADEKA)</a:t>
            </a:r>
          </a:p>
          <a:p>
            <a:pPr marL="285750" indent="-285750">
              <a:buFont typeface="Arial" panose="020B0604020202020204" pitchFamily="34" charset="0"/>
              <a:buChar char="•"/>
            </a:pPr>
            <a:r>
              <a:rPr lang="en-GB" sz="1500" dirty="0">
                <a:latin typeface="+mj-lt"/>
              </a:rPr>
              <a:t>Waktu </a:t>
            </a:r>
            <a:r>
              <a:rPr lang="en-GB" sz="1500" dirty="0" err="1">
                <a:latin typeface="+mj-lt"/>
              </a:rPr>
              <a:t>penyampaian</a:t>
            </a:r>
            <a:r>
              <a:rPr lang="en-GB" sz="1500" dirty="0">
                <a:latin typeface="+mj-lt"/>
              </a:rPr>
              <a:t> LADK </a:t>
            </a:r>
          </a:p>
          <a:p>
            <a:pPr marL="285750" indent="-285750">
              <a:buFont typeface="Arial" panose="020B0604020202020204" pitchFamily="34" charset="0"/>
              <a:buChar char="•"/>
            </a:pPr>
            <a:r>
              <a:rPr lang="en-GB" sz="1500" dirty="0" err="1">
                <a:latin typeface="+mj-lt"/>
              </a:rPr>
              <a:t>Besaran</a:t>
            </a:r>
            <a:r>
              <a:rPr lang="en-GB" sz="1500" dirty="0">
                <a:latin typeface="+mj-lt"/>
              </a:rPr>
              <a:t> </a:t>
            </a:r>
            <a:r>
              <a:rPr lang="en-GB" sz="1500" dirty="0" err="1">
                <a:latin typeface="+mj-lt"/>
              </a:rPr>
              <a:t>Laporan</a:t>
            </a:r>
            <a:r>
              <a:rPr lang="en-GB" sz="1500" dirty="0">
                <a:latin typeface="+mj-lt"/>
              </a:rPr>
              <a:t> Awal Dana </a:t>
            </a:r>
            <a:r>
              <a:rPr lang="en-GB" sz="1500" dirty="0" err="1">
                <a:latin typeface="+mj-lt"/>
              </a:rPr>
              <a:t>Kampanye</a:t>
            </a:r>
            <a:r>
              <a:rPr lang="en-GB" sz="1500" dirty="0">
                <a:latin typeface="+mj-lt"/>
              </a:rPr>
              <a:t> (LADK) </a:t>
            </a:r>
            <a:r>
              <a:rPr lang="en-GB" sz="1500" dirty="0" err="1">
                <a:latin typeface="+mj-lt"/>
              </a:rPr>
              <a:t>berdasarkan</a:t>
            </a:r>
            <a:r>
              <a:rPr lang="en-GB" sz="1500" dirty="0">
                <a:latin typeface="+mj-lt"/>
              </a:rPr>
              <a:t> </a:t>
            </a:r>
            <a:r>
              <a:rPr lang="en-GB" sz="1500" dirty="0" err="1">
                <a:latin typeface="+mj-lt"/>
              </a:rPr>
              <a:t>dokumen</a:t>
            </a:r>
            <a:r>
              <a:rPr lang="en-GB" sz="1500" dirty="0">
                <a:latin typeface="+mj-lt"/>
              </a:rPr>
              <a:t> LADK dan yang </a:t>
            </a:r>
            <a:r>
              <a:rPr lang="en-GB" sz="1500" dirty="0" err="1">
                <a:latin typeface="+mj-lt"/>
              </a:rPr>
              <a:t>ditampilkan</a:t>
            </a:r>
            <a:r>
              <a:rPr lang="en-GB" sz="1500" dirty="0">
                <a:latin typeface="+mj-lt"/>
              </a:rPr>
              <a:t> </a:t>
            </a:r>
            <a:r>
              <a:rPr lang="en-GB" sz="1500" dirty="0" err="1">
                <a:latin typeface="+mj-lt"/>
              </a:rPr>
              <a:t>dalam</a:t>
            </a:r>
            <a:r>
              <a:rPr lang="en-GB" sz="1500" dirty="0">
                <a:latin typeface="+mj-lt"/>
              </a:rPr>
              <a:t> website SIKADEKA</a:t>
            </a:r>
          </a:p>
          <a:p>
            <a:pPr marL="285750" indent="-285750">
              <a:buFont typeface="Arial" panose="020B0604020202020204" pitchFamily="34" charset="0"/>
              <a:buChar char="•"/>
            </a:pPr>
            <a:r>
              <a:rPr lang="en-GB" sz="1500" dirty="0" err="1">
                <a:latin typeface="+mj-lt"/>
              </a:rPr>
              <a:t>Sumber</a:t>
            </a:r>
            <a:r>
              <a:rPr lang="en-GB" sz="1500" dirty="0">
                <a:latin typeface="+mj-lt"/>
              </a:rPr>
              <a:t> </a:t>
            </a:r>
            <a:r>
              <a:rPr lang="en-GB" sz="1500" dirty="0" err="1">
                <a:latin typeface="+mj-lt"/>
              </a:rPr>
              <a:t>penerimaaan</a:t>
            </a:r>
            <a:r>
              <a:rPr lang="en-GB" sz="1500" dirty="0">
                <a:latin typeface="+mj-lt"/>
              </a:rPr>
              <a:t> dana </a:t>
            </a:r>
            <a:r>
              <a:rPr lang="en-GB" sz="1500" dirty="0" err="1">
                <a:latin typeface="+mj-lt"/>
              </a:rPr>
              <a:t>kampanye</a:t>
            </a:r>
            <a:endParaRPr lang="en-GB" sz="1500" dirty="0">
              <a:latin typeface="+mj-lt"/>
            </a:endParaRPr>
          </a:p>
        </p:txBody>
      </p:sp>
      <p:sp>
        <p:nvSpPr>
          <p:cNvPr id="32" name="Rectangle 31">
            <a:extLst>
              <a:ext uri="{FF2B5EF4-FFF2-40B4-BE49-F238E27FC236}">
                <a16:creationId xmlns:a16="http://schemas.microsoft.com/office/drawing/2014/main" id="{A6D02E97-6142-3068-C92C-4C200772E365}"/>
              </a:ext>
            </a:extLst>
          </p:cNvPr>
          <p:cNvSpPr/>
          <p:nvPr/>
        </p:nvSpPr>
        <p:spPr>
          <a:xfrm>
            <a:off x="8297788" y="3907367"/>
            <a:ext cx="3781396" cy="25778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400" dirty="0">
                <a:latin typeface="+mj-lt"/>
              </a:rPr>
              <a:t>Ad Library Meta </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atau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perpustakaan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iklan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sebagai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tempat</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untuk</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mencari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berbagai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bentuk</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iklan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berbayar</a:t>
            </a:r>
            <a:r>
              <a:rPr lang="en-ID" sz="1400" b="0" i="0" u="none" strike="noStrike" dirty="0">
                <a:solidFill>
                  <a:srgbClr val="000000"/>
                </a:solidFill>
                <a:effectLst/>
                <a:latin typeface="+mj-lt"/>
              </a:rPr>
              <a:t> yang </a:t>
            </a:r>
            <a:r>
              <a:rPr lang="en-ID" sz="1400" b="0" i="0" u="none" strike="noStrike" dirty="0" err="1">
                <a:solidFill>
                  <a:srgbClr val="000000"/>
                </a:solidFill>
                <a:effectLst/>
                <a:latin typeface="+mj-lt"/>
              </a:rPr>
              <a:t>sudah</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ataupun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sedang</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berjalan</a:t>
            </a:r>
            <a:r>
              <a:rPr lang="en-ID" sz="1400" b="0" i="0" u="none" strike="noStrike" dirty="0">
                <a:solidFill>
                  <a:srgbClr val="000000"/>
                </a:solidFill>
                <a:effectLst/>
                <a:latin typeface="+mj-lt"/>
              </a:rPr>
              <a:t> di </a:t>
            </a:r>
            <a:r>
              <a:rPr lang="en-ID" sz="1400" b="0" i="0" u="none" strike="noStrike" dirty="0" err="1">
                <a:solidFill>
                  <a:srgbClr val="000000"/>
                </a:solidFill>
                <a:effectLst/>
                <a:latin typeface="+mj-lt"/>
              </a:rPr>
              <a:t>produk</a:t>
            </a:r>
            <a:r>
              <a:rPr lang="en-ID" sz="1400" b="0" i="0" u="none" strike="noStrike" dirty="0">
                <a:solidFill>
                  <a:srgbClr val="000000"/>
                </a:solidFill>
                <a:effectLst/>
                <a:latin typeface="+mj-lt"/>
              </a:rPr>
              <a:t> Meta </a:t>
            </a:r>
            <a:r>
              <a:rPr lang="en-ID" sz="1400" b="0" i="0" u="none" strike="noStrike" dirty="0" err="1">
                <a:solidFill>
                  <a:srgbClr val="000000"/>
                </a:solidFill>
                <a:effectLst/>
                <a:latin typeface="+mj-lt"/>
              </a:rPr>
              <a:t>seperti</a:t>
            </a:r>
            <a:r>
              <a:rPr lang="en-ID" sz="1400" b="0" i="0" u="none" strike="noStrike" dirty="0">
                <a:solidFill>
                  <a:srgbClr val="000000"/>
                </a:solidFill>
                <a:effectLst/>
                <a:latin typeface="+mj-lt"/>
              </a:rPr>
              <a:t>: </a:t>
            </a:r>
            <a:r>
              <a:rPr lang="en-ID" sz="1400" b="0" i="1" u="none" strike="noStrike" dirty="0">
                <a:solidFill>
                  <a:srgbClr val="000000"/>
                </a:solidFill>
                <a:effectLst/>
                <a:latin typeface="+mj-lt"/>
              </a:rPr>
              <a:t>Facebook, Instagram, Messenger</a:t>
            </a:r>
            <a:r>
              <a:rPr lang="en-ID" sz="1400" b="0" i="0" u="none" strike="noStrike" dirty="0">
                <a:solidFill>
                  <a:srgbClr val="000000"/>
                </a:solidFill>
                <a:effectLst/>
                <a:latin typeface="+mj-lt"/>
              </a:rPr>
              <a:t> dan lain </a:t>
            </a:r>
            <a:r>
              <a:rPr lang="en-ID" sz="1400" b="0" i="0" u="none" strike="noStrike" dirty="0" err="1">
                <a:solidFill>
                  <a:srgbClr val="000000"/>
                </a:solidFill>
                <a:effectLst/>
                <a:latin typeface="+mj-lt"/>
              </a:rPr>
              <a:t>sebagainya</a:t>
            </a:r>
            <a:endParaRPr lang="en-ID" sz="1400" b="0" i="0" u="none" strike="noStrike" dirty="0">
              <a:solidFill>
                <a:srgbClr val="000000"/>
              </a:solidFill>
              <a:effectLst/>
              <a:latin typeface="+mj-lt"/>
            </a:endParaRPr>
          </a:p>
          <a:p>
            <a:pPr marL="285750" indent="-285750">
              <a:buFont typeface="Arial" panose="020B0604020202020204" pitchFamily="34" charset="0"/>
              <a:buChar char="•"/>
            </a:pPr>
            <a:r>
              <a:rPr lang="en-ID" sz="1400" dirty="0" err="1">
                <a:solidFill>
                  <a:srgbClr val="000000"/>
                </a:solidFill>
                <a:latin typeface="+mj-lt"/>
              </a:rPr>
              <a:t>Melihat</a:t>
            </a:r>
            <a:r>
              <a:rPr lang="en-ID" sz="1400" dirty="0">
                <a:solidFill>
                  <a:srgbClr val="000000"/>
                </a:solidFill>
                <a:latin typeface="+mj-lt"/>
              </a:rPr>
              <a:t> </a:t>
            </a:r>
            <a:r>
              <a:rPr lang="en-ID" sz="1400" dirty="0" err="1">
                <a:solidFill>
                  <a:srgbClr val="000000"/>
                </a:solidFill>
                <a:latin typeface="+mj-lt"/>
              </a:rPr>
              <a:t>iklan</a:t>
            </a:r>
            <a:r>
              <a:rPr lang="en-ID" sz="1400" dirty="0">
                <a:solidFill>
                  <a:srgbClr val="000000"/>
                </a:solidFill>
                <a:latin typeface="+mj-lt"/>
              </a:rPr>
              <a:t> </a:t>
            </a:r>
            <a:r>
              <a:rPr lang="en-ID" sz="1400" dirty="0" err="1">
                <a:solidFill>
                  <a:srgbClr val="000000"/>
                </a:solidFill>
                <a:latin typeface="+mj-lt"/>
              </a:rPr>
              <a:t>politik</a:t>
            </a:r>
            <a:r>
              <a:rPr lang="en-ID" sz="1400" dirty="0">
                <a:solidFill>
                  <a:srgbClr val="000000"/>
                </a:solidFill>
                <a:latin typeface="+mj-lt"/>
              </a:rPr>
              <a:t> </a:t>
            </a:r>
            <a:r>
              <a:rPr lang="en-ID" sz="1400" dirty="0" err="1">
                <a:solidFill>
                  <a:srgbClr val="000000"/>
                </a:solidFill>
                <a:latin typeface="+mj-lt"/>
              </a:rPr>
              <a:t>dari</a:t>
            </a:r>
            <a:r>
              <a:rPr lang="en-ID" sz="1400" dirty="0">
                <a:solidFill>
                  <a:srgbClr val="000000"/>
                </a:solidFill>
                <a:latin typeface="+mj-lt"/>
              </a:rPr>
              <a:t> </a:t>
            </a:r>
            <a:r>
              <a:rPr lang="en-ID" sz="1400" dirty="0" err="1">
                <a:solidFill>
                  <a:srgbClr val="000000"/>
                </a:solidFill>
                <a:latin typeface="+mj-lt"/>
              </a:rPr>
              <a:t>tiga</a:t>
            </a:r>
            <a:r>
              <a:rPr lang="en-ID" sz="1400" dirty="0">
                <a:solidFill>
                  <a:srgbClr val="000000"/>
                </a:solidFill>
                <a:latin typeface="+mj-lt"/>
              </a:rPr>
              <a:t> </a:t>
            </a:r>
            <a:r>
              <a:rPr lang="en-ID" sz="1400" dirty="0" err="1">
                <a:solidFill>
                  <a:srgbClr val="000000"/>
                </a:solidFill>
                <a:latin typeface="+mj-lt"/>
              </a:rPr>
              <a:t>pasangan</a:t>
            </a:r>
            <a:r>
              <a:rPr lang="en-ID" sz="1400" dirty="0">
                <a:solidFill>
                  <a:srgbClr val="000000"/>
                </a:solidFill>
                <a:latin typeface="+mj-lt"/>
              </a:rPr>
              <a:t> </a:t>
            </a:r>
            <a:r>
              <a:rPr lang="en-ID" sz="1400" dirty="0" err="1">
                <a:solidFill>
                  <a:srgbClr val="000000"/>
                </a:solidFill>
                <a:latin typeface="+mj-lt"/>
              </a:rPr>
              <a:t>calon</a:t>
            </a:r>
            <a:endParaRPr lang="en-ID" sz="1400" dirty="0">
              <a:solidFill>
                <a:srgbClr val="000000"/>
              </a:solidFill>
              <a:latin typeface="+mj-lt"/>
            </a:endParaRPr>
          </a:p>
          <a:p>
            <a:pPr marL="285750" indent="-285750">
              <a:buFont typeface="Arial" panose="020B0604020202020204" pitchFamily="34" charset="0"/>
              <a:buChar char="•"/>
            </a:pPr>
            <a:r>
              <a:rPr lang="en-ID" sz="1400" b="0" i="0" u="none" strike="noStrike" dirty="0" err="1">
                <a:solidFill>
                  <a:srgbClr val="000000"/>
                </a:solidFill>
                <a:effectLst/>
                <a:latin typeface="+mj-lt"/>
              </a:rPr>
              <a:t>Besaran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biaya</a:t>
            </a:r>
            <a:r>
              <a:rPr lang="en-ID" sz="1400" dirty="0">
                <a:solidFill>
                  <a:srgbClr val="000000"/>
                </a:solidFill>
                <a:latin typeface="+mj-lt"/>
              </a:rPr>
              <a:t> dan </a:t>
            </a:r>
            <a:r>
              <a:rPr lang="en-ID" sz="1400" dirty="0" err="1">
                <a:solidFill>
                  <a:srgbClr val="000000"/>
                </a:solidFill>
                <a:latin typeface="+mj-lt"/>
              </a:rPr>
              <a:t>siapa</a:t>
            </a:r>
            <a:r>
              <a:rPr lang="en-ID" sz="1400" dirty="0">
                <a:solidFill>
                  <a:srgbClr val="000000"/>
                </a:solidFill>
                <a:latin typeface="+mj-lt"/>
              </a:rPr>
              <a:t> yang </a:t>
            </a:r>
            <a:r>
              <a:rPr lang="en-ID" sz="1400" dirty="0" err="1">
                <a:solidFill>
                  <a:srgbClr val="000000"/>
                </a:solidFill>
                <a:latin typeface="+mj-lt"/>
              </a:rPr>
              <a:t>beriklan</a:t>
            </a:r>
            <a:r>
              <a:rPr lang="en-ID" sz="1400" dirty="0">
                <a:solidFill>
                  <a:srgbClr val="000000"/>
                </a:solidFill>
                <a:latin typeface="+mj-lt"/>
              </a:rPr>
              <a:t> di Meta </a:t>
            </a:r>
          </a:p>
          <a:p>
            <a:pPr marL="285750" indent="-285750">
              <a:buFont typeface="Arial" panose="020B0604020202020204" pitchFamily="34" charset="0"/>
              <a:buChar char="•"/>
            </a:pPr>
            <a:r>
              <a:rPr lang="en-ID" sz="1400" dirty="0" err="1">
                <a:solidFill>
                  <a:srgbClr val="000000"/>
                </a:solidFill>
                <a:latin typeface="+mj-lt"/>
              </a:rPr>
              <a:t>Iklan</a:t>
            </a:r>
            <a:r>
              <a:rPr lang="en-ID" sz="1400" dirty="0">
                <a:solidFill>
                  <a:srgbClr val="000000"/>
                </a:solidFill>
                <a:latin typeface="+mj-lt"/>
              </a:rPr>
              <a:t> di media </a:t>
            </a:r>
            <a:r>
              <a:rPr lang="en-ID" sz="1400" dirty="0" err="1">
                <a:solidFill>
                  <a:srgbClr val="000000"/>
                </a:solidFill>
                <a:latin typeface="+mj-lt"/>
              </a:rPr>
              <a:t>sosial</a:t>
            </a:r>
            <a:r>
              <a:rPr lang="en-ID" sz="1400" dirty="0">
                <a:solidFill>
                  <a:srgbClr val="000000"/>
                </a:solidFill>
                <a:latin typeface="+mj-lt"/>
              </a:rPr>
              <a:t> Meta </a:t>
            </a:r>
            <a:r>
              <a:rPr lang="en-ID" sz="1400" dirty="0" err="1">
                <a:solidFill>
                  <a:srgbClr val="000000"/>
                </a:solidFill>
                <a:latin typeface="+mj-lt"/>
              </a:rPr>
              <a:t>sebagai</a:t>
            </a:r>
            <a:r>
              <a:rPr lang="en-ID" sz="1400" dirty="0">
                <a:solidFill>
                  <a:srgbClr val="000000"/>
                </a:solidFill>
                <a:latin typeface="+mj-lt"/>
              </a:rPr>
              <a:t> </a:t>
            </a:r>
            <a:r>
              <a:rPr lang="en-ID" sz="1400" dirty="0" err="1">
                <a:solidFill>
                  <a:srgbClr val="000000"/>
                </a:solidFill>
                <a:latin typeface="+mj-lt"/>
              </a:rPr>
              <a:t>sumber</a:t>
            </a:r>
            <a:r>
              <a:rPr lang="en-ID" sz="1400" dirty="0">
                <a:solidFill>
                  <a:srgbClr val="000000"/>
                </a:solidFill>
                <a:latin typeface="+mj-lt"/>
              </a:rPr>
              <a:t> </a:t>
            </a:r>
            <a:r>
              <a:rPr lang="en-ID" sz="1400" dirty="0" err="1">
                <a:solidFill>
                  <a:srgbClr val="000000"/>
                </a:solidFill>
                <a:latin typeface="+mj-lt"/>
              </a:rPr>
              <a:t>penerimaan</a:t>
            </a:r>
            <a:r>
              <a:rPr lang="en-ID" sz="1400" dirty="0">
                <a:solidFill>
                  <a:srgbClr val="000000"/>
                </a:solidFill>
                <a:latin typeface="+mj-lt"/>
              </a:rPr>
              <a:t> dana </a:t>
            </a:r>
            <a:r>
              <a:rPr lang="en-ID" sz="1400" dirty="0" err="1">
                <a:solidFill>
                  <a:srgbClr val="000000"/>
                </a:solidFill>
                <a:latin typeface="+mj-lt"/>
              </a:rPr>
              <a:t>kampanye</a:t>
            </a:r>
            <a:r>
              <a:rPr lang="en-ID" sz="1400" dirty="0">
                <a:solidFill>
                  <a:srgbClr val="000000"/>
                </a:solidFill>
                <a:latin typeface="+mj-lt"/>
              </a:rPr>
              <a:t> </a:t>
            </a:r>
            <a:r>
              <a:rPr lang="en-ID" sz="1400" dirty="0" err="1">
                <a:solidFill>
                  <a:srgbClr val="000000"/>
                </a:solidFill>
                <a:latin typeface="+mj-lt"/>
              </a:rPr>
              <a:t>dalam</a:t>
            </a:r>
            <a:r>
              <a:rPr lang="en-ID" sz="1400" dirty="0">
                <a:solidFill>
                  <a:srgbClr val="000000"/>
                </a:solidFill>
                <a:latin typeface="+mj-lt"/>
              </a:rPr>
              <a:t> </a:t>
            </a:r>
            <a:r>
              <a:rPr lang="en-ID" sz="1400" dirty="0" err="1">
                <a:solidFill>
                  <a:srgbClr val="000000"/>
                </a:solidFill>
                <a:latin typeface="+mj-lt"/>
              </a:rPr>
              <a:t>bentuk</a:t>
            </a:r>
            <a:r>
              <a:rPr lang="en-ID" sz="1400" dirty="0">
                <a:solidFill>
                  <a:srgbClr val="000000"/>
                </a:solidFill>
                <a:latin typeface="+mj-lt"/>
              </a:rPr>
              <a:t> </a:t>
            </a:r>
            <a:r>
              <a:rPr lang="en-ID" sz="1400" dirty="0" err="1">
                <a:solidFill>
                  <a:srgbClr val="000000"/>
                </a:solidFill>
                <a:latin typeface="+mj-lt"/>
              </a:rPr>
              <a:t>sumbangan</a:t>
            </a:r>
            <a:r>
              <a:rPr lang="en-ID" sz="1400" dirty="0">
                <a:solidFill>
                  <a:srgbClr val="000000"/>
                </a:solidFill>
                <a:latin typeface="+mj-lt"/>
              </a:rPr>
              <a:t> dana </a:t>
            </a:r>
            <a:r>
              <a:rPr lang="en-ID" sz="1400" dirty="0" err="1">
                <a:solidFill>
                  <a:srgbClr val="000000"/>
                </a:solidFill>
                <a:latin typeface="+mj-lt"/>
              </a:rPr>
              <a:t>kampanye</a:t>
            </a:r>
            <a:r>
              <a:rPr lang="en-ID" sz="1400" dirty="0">
                <a:solidFill>
                  <a:srgbClr val="000000"/>
                </a:solidFill>
                <a:latin typeface="+mj-lt"/>
              </a:rPr>
              <a:t> </a:t>
            </a:r>
            <a:r>
              <a:rPr lang="en-ID" sz="1400" dirty="0" err="1">
                <a:solidFill>
                  <a:srgbClr val="000000"/>
                </a:solidFill>
                <a:latin typeface="+mj-lt"/>
              </a:rPr>
              <a:t>tidak</a:t>
            </a:r>
            <a:r>
              <a:rPr lang="en-ID" sz="1400" dirty="0">
                <a:solidFill>
                  <a:srgbClr val="000000"/>
                </a:solidFill>
                <a:latin typeface="+mj-lt"/>
              </a:rPr>
              <a:t> </a:t>
            </a:r>
            <a:r>
              <a:rPr lang="en-ID" sz="1400" dirty="0" err="1">
                <a:solidFill>
                  <a:srgbClr val="000000"/>
                </a:solidFill>
                <a:latin typeface="+mj-lt"/>
              </a:rPr>
              <a:t>langsung</a:t>
            </a:r>
            <a:r>
              <a:rPr lang="en-ID" sz="1400" dirty="0">
                <a:solidFill>
                  <a:srgbClr val="000000"/>
                </a:solidFill>
                <a:latin typeface="+mj-lt"/>
              </a:rPr>
              <a:t> (</a:t>
            </a:r>
            <a:r>
              <a:rPr lang="en-ID" sz="1400" dirty="0" err="1">
                <a:solidFill>
                  <a:srgbClr val="000000"/>
                </a:solidFill>
                <a:latin typeface="+mj-lt"/>
              </a:rPr>
              <a:t>barang</a:t>
            </a:r>
            <a:r>
              <a:rPr lang="en-ID" sz="1400" dirty="0">
                <a:solidFill>
                  <a:srgbClr val="000000"/>
                </a:solidFill>
                <a:latin typeface="+mj-lt"/>
              </a:rPr>
              <a:t>/</a:t>
            </a:r>
            <a:r>
              <a:rPr lang="en-ID" sz="1400" dirty="0" err="1">
                <a:solidFill>
                  <a:srgbClr val="000000"/>
                </a:solidFill>
                <a:latin typeface="+mj-lt"/>
              </a:rPr>
              <a:t>jasa</a:t>
            </a:r>
            <a:r>
              <a:rPr lang="en-ID" sz="1400" dirty="0">
                <a:solidFill>
                  <a:srgbClr val="000000"/>
                </a:solidFill>
                <a:latin typeface="+mj-lt"/>
              </a:rPr>
              <a:t>)</a:t>
            </a:r>
            <a:endParaRPr lang="en-ID" sz="1400" b="0" i="0" u="none" strike="noStrike" dirty="0">
              <a:solidFill>
                <a:srgbClr val="000000"/>
              </a:solidFill>
              <a:effectLst/>
              <a:latin typeface="+mj-lt"/>
            </a:endParaRPr>
          </a:p>
        </p:txBody>
      </p:sp>
      <p:sp>
        <p:nvSpPr>
          <p:cNvPr id="34" name="TextBox 33">
            <a:extLst>
              <a:ext uri="{FF2B5EF4-FFF2-40B4-BE49-F238E27FC236}">
                <a16:creationId xmlns:a16="http://schemas.microsoft.com/office/drawing/2014/main" id="{62DA2017-999C-1988-414F-83615A7EE927}"/>
              </a:ext>
            </a:extLst>
          </p:cNvPr>
          <p:cNvSpPr txBox="1"/>
          <p:nvPr/>
        </p:nvSpPr>
        <p:spPr>
          <a:xfrm>
            <a:off x="4027321" y="6470342"/>
            <a:ext cx="3886975" cy="400110"/>
          </a:xfrm>
          <a:prstGeom prst="rect">
            <a:avLst/>
          </a:prstGeom>
          <a:noFill/>
        </p:spPr>
        <p:txBody>
          <a:bodyPr wrap="square">
            <a:spAutoFit/>
          </a:bodyPr>
          <a:lstStyle/>
          <a:p>
            <a:r>
              <a:rPr lang="en-GB" sz="1000" dirty="0">
                <a:latin typeface="+mj-lt"/>
                <a:hlinkClick r:id="rId6"/>
              </a:rPr>
              <a:t>https://www.facebook.com/ads/library/?active_status=all&amp;ad_type=political_and_issue_ads&amp;country=ID&amp;media_type=all</a:t>
            </a:r>
            <a:r>
              <a:rPr lang="en-GB" sz="1000" dirty="0">
                <a:latin typeface="+mj-lt"/>
              </a:rPr>
              <a:t> </a:t>
            </a:r>
          </a:p>
        </p:txBody>
      </p:sp>
      <p:sp>
        <p:nvSpPr>
          <p:cNvPr id="36" name="TextBox 35">
            <a:extLst>
              <a:ext uri="{FF2B5EF4-FFF2-40B4-BE49-F238E27FC236}">
                <a16:creationId xmlns:a16="http://schemas.microsoft.com/office/drawing/2014/main" id="{493CDC98-9480-DA6B-E1FF-2072C41F672D}"/>
              </a:ext>
            </a:extLst>
          </p:cNvPr>
          <p:cNvSpPr txBox="1"/>
          <p:nvPr/>
        </p:nvSpPr>
        <p:spPr>
          <a:xfrm>
            <a:off x="3969006" y="3767686"/>
            <a:ext cx="6094070" cy="246221"/>
          </a:xfrm>
          <a:prstGeom prst="rect">
            <a:avLst/>
          </a:prstGeom>
          <a:noFill/>
        </p:spPr>
        <p:txBody>
          <a:bodyPr wrap="square">
            <a:spAutoFit/>
          </a:bodyPr>
          <a:lstStyle/>
          <a:p>
            <a:r>
              <a:rPr lang="en-GB" sz="1000" dirty="0">
                <a:latin typeface="+mj-lt"/>
                <a:hlinkClick r:id="rId7"/>
              </a:rPr>
              <a:t>https://infopemilu.kpu.go.id/Pemilu/sikadeka/pwp</a:t>
            </a:r>
            <a:r>
              <a:rPr lang="en-GB" sz="1000" dirty="0">
                <a:latin typeface="+mj-lt"/>
              </a:rPr>
              <a:t> </a:t>
            </a:r>
            <a:endParaRPr lang="en-GB" sz="1000" dirty="0"/>
          </a:p>
        </p:txBody>
      </p:sp>
    </p:spTree>
    <p:extLst>
      <p:ext uri="{BB962C8B-B14F-4D97-AF65-F5344CB8AC3E}">
        <p14:creationId xmlns:p14="http://schemas.microsoft.com/office/powerpoint/2010/main" val="420412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AB9E4A2-70E2-6AFB-88A5-D610C11BF5CE}"/>
              </a:ext>
            </a:extLst>
          </p:cNvPr>
          <p:cNvGrpSpPr/>
          <p:nvPr/>
        </p:nvGrpSpPr>
        <p:grpSpPr>
          <a:xfrm rot="16200000">
            <a:off x="280281" y="265099"/>
            <a:ext cx="923466" cy="918377"/>
            <a:chOff x="11046868" y="265111"/>
            <a:chExt cx="923466" cy="918377"/>
          </a:xfrm>
          <a:solidFill>
            <a:srgbClr val="4472C4"/>
          </a:solidFill>
        </p:grpSpPr>
        <p:grpSp>
          <p:nvGrpSpPr>
            <p:cNvPr id="7" name="Group 6">
              <a:extLst>
                <a:ext uri="{FF2B5EF4-FFF2-40B4-BE49-F238E27FC236}">
                  <a16:creationId xmlns:a16="http://schemas.microsoft.com/office/drawing/2014/main" id="{F8B40044-1401-6275-41EA-F417518F6F33}"/>
                </a:ext>
              </a:extLst>
            </p:cNvPr>
            <p:cNvGrpSpPr/>
            <p:nvPr/>
          </p:nvGrpSpPr>
          <p:grpSpPr>
            <a:xfrm>
              <a:off x="11046868" y="265111"/>
              <a:ext cx="918362" cy="140422"/>
              <a:chOff x="9931400" y="330197"/>
              <a:chExt cx="1422400" cy="217490"/>
            </a:xfrm>
            <a:grpFill/>
          </p:grpSpPr>
          <p:sp>
            <p:nvSpPr>
              <p:cNvPr id="19" name="Oval 18">
                <a:extLst>
                  <a:ext uri="{FF2B5EF4-FFF2-40B4-BE49-F238E27FC236}">
                    <a16:creationId xmlns:a16="http://schemas.microsoft.com/office/drawing/2014/main" id="{88B09220-C926-40C1-3EBA-DE139B32C4B2}"/>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BEC9A2-D54C-A319-ED91-00C7D35A5504}"/>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C428623-3D5A-23A1-B6C4-384C9A32382A}"/>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F07DD91-B47D-CD27-FACF-C319C4905F1B}"/>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0E01E4-9E7C-DB61-F9A8-D195C45140F4}"/>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584370D-4901-EFC5-F16B-909CF0339DF9}"/>
                </a:ext>
              </a:extLst>
            </p:cNvPr>
            <p:cNvGrpSpPr/>
            <p:nvPr/>
          </p:nvGrpSpPr>
          <p:grpSpPr>
            <a:xfrm rot="5400000">
              <a:off x="11440943" y="654096"/>
              <a:ext cx="918362" cy="140421"/>
              <a:chOff x="9931400" y="330197"/>
              <a:chExt cx="1422400" cy="217490"/>
            </a:xfrm>
            <a:grpFill/>
          </p:grpSpPr>
          <p:sp>
            <p:nvSpPr>
              <p:cNvPr id="14" name="Oval 13">
                <a:extLst>
                  <a:ext uri="{FF2B5EF4-FFF2-40B4-BE49-F238E27FC236}">
                    <a16:creationId xmlns:a16="http://schemas.microsoft.com/office/drawing/2014/main" id="{56F7C08D-DDF0-B172-E674-0CD5BF6B1EC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14ADBC-6681-85F7-2E82-75D0CBACEB76}"/>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1AF62E5-3027-A982-CC45-C2F827CE45F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B2D4E5D-C453-99A4-EF4D-4D833B2D05B6}"/>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024E59E-A254-7E79-D6EE-1B5CD3ABC318}"/>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614388C5-C529-1C38-8947-AB3EFA3D32A0}"/>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96E2F3B-A301-401E-ACD4-3A42C6956891}"/>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98D436-351A-F61B-A544-6838208AB6E4}"/>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CF549F0-1840-04A0-E937-0CC371D058A1}"/>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C0EAEAC-63E6-D4F8-8E11-3646A85BA33F}"/>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DD856E-CEB3-8CF7-3854-83FEE15DFA3B}"/>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29B2840-CE37-E8F5-354F-DD391B018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30" name="Picture 29">
            <a:extLst>
              <a:ext uri="{FF2B5EF4-FFF2-40B4-BE49-F238E27FC236}">
                <a16:creationId xmlns:a16="http://schemas.microsoft.com/office/drawing/2014/main" id="{E4E9EB22-769A-EDE4-F841-9457DF90DF21}"/>
              </a:ext>
            </a:extLst>
          </p:cNvPr>
          <p:cNvPicPr>
            <a:picLocks noChangeAspect="1"/>
          </p:cNvPicPr>
          <p:nvPr/>
        </p:nvPicPr>
        <p:blipFill>
          <a:blip r:embed="rId3"/>
          <a:stretch>
            <a:fillRect/>
          </a:stretch>
        </p:blipFill>
        <p:spPr>
          <a:xfrm>
            <a:off x="9630114" y="327410"/>
            <a:ext cx="1263644" cy="892646"/>
          </a:xfrm>
          <a:prstGeom prst="rect">
            <a:avLst/>
          </a:prstGeom>
        </p:spPr>
      </p:pic>
      <p:sp>
        <p:nvSpPr>
          <p:cNvPr id="3" name="TextBox 2">
            <a:extLst>
              <a:ext uri="{FF2B5EF4-FFF2-40B4-BE49-F238E27FC236}">
                <a16:creationId xmlns:a16="http://schemas.microsoft.com/office/drawing/2014/main" id="{6D4847F1-73A3-450C-8BA2-F616E6764479}"/>
              </a:ext>
            </a:extLst>
          </p:cNvPr>
          <p:cNvSpPr txBox="1"/>
          <p:nvPr/>
        </p:nvSpPr>
        <p:spPr>
          <a:xfrm>
            <a:off x="714167" y="648441"/>
            <a:ext cx="5301708" cy="646331"/>
          </a:xfrm>
          <a:prstGeom prst="rect">
            <a:avLst/>
          </a:prstGeom>
          <a:noFill/>
        </p:spPr>
        <p:txBody>
          <a:bodyPr wrap="none" rtlCol="0">
            <a:spAutoFit/>
          </a:bodyPr>
          <a:lstStyle/>
          <a:p>
            <a:r>
              <a:rPr lang="id-ID" sz="3600" b="1" i="1" dirty="0"/>
              <a:t>Waktu Penyampaian LADK</a:t>
            </a:r>
            <a:endParaRPr lang="en-US" sz="3600" b="1" i="1" dirty="0"/>
          </a:p>
        </p:txBody>
      </p:sp>
      <p:sp>
        <p:nvSpPr>
          <p:cNvPr id="6" name="TextBox 5">
            <a:extLst>
              <a:ext uri="{FF2B5EF4-FFF2-40B4-BE49-F238E27FC236}">
                <a16:creationId xmlns:a16="http://schemas.microsoft.com/office/drawing/2014/main" id="{50D841A3-C64F-FEE7-0C6F-0D4A924DBBF8}"/>
              </a:ext>
            </a:extLst>
          </p:cNvPr>
          <p:cNvSpPr txBox="1"/>
          <p:nvPr/>
        </p:nvSpPr>
        <p:spPr>
          <a:xfrm>
            <a:off x="318078" y="1305957"/>
            <a:ext cx="4885294" cy="3108543"/>
          </a:xfrm>
          <a:prstGeom prst="rect">
            <a:avLst/>
          </a:prstGeom>
          <a:noFill/>
        </p:spPr>
        <p:txBody>
          <a:bodyPr wrap="square">
            <a:spAutoFit/>
          </a:bodyPr>
          <a:lstStyle/>
          <a:p>
            <a:pPr marL="285750" indent="-285750">
              <a:buFont typeface="Wingdings" pitchFamily="2" charset="2"/>
              <a:buChar char="Ø"/>
            </a:pPr>
            <a:r>
              <a:rPr lang="en-ID" sz="1400" b="0" i="0" u="none" strike="noStrike" dirty="0" err="1">
                <a:solidFill>
                  <a:srgbClr val="000000"/>
                </a:solidFill>
                <a:effectLst/>
                <a:latin typeface="+mj-lt"/>
              </a:rPr>
              <a:t>Senin</a:t>
            </a:r>
            <a:r>
              <a:rPr lang="en-ID" sz="1400" b="0" i="0" u="none" strike="noStrike" dirty="0">
                <a:solidFill>
                  <a:srgbClr val="000000"/>
                </a:solidFill>
                <a:effectLst/>
                <a:latin typeface="+mj-lt"/>
              </a:rPr>
              <a:t>, 13 November 2023, KPU </a:t>
            </a:r>
            <a:r>
              <a:rPr lang="en-ID" sz="1400" b="0" i="0" u="none" strike="noStrike" dirty="0" err="1">
                <a:solidFill>
                  <a:srgbClr val="000000"/>
                </a:solidFill>
                <a:effectLst/>
                <a:latin typeface="+mj-lt"/>
              </a:rPr>
              <a:t>menetapkan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dan wakil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di </a:t>
            </a:r>
            <a:r>
              <a:rPr lang="en-ID" sz="1400" b="0" i="0" u="none" strike="noStrike" dirty="0" err="1">
                <a:solidFill>
                  <a:srgbClr val="000000"/>
                </a:solidFill>
                <a:effectLst/>
                <a:latin typeface="+mj-lt"/>
              </a:rPr>
              <a:t>Pemilu</a:t>
            </a:r>
            <a:r>
              <a:rPr lang="en-ID" sz="1400" b="0" i="0" u="none" strike="noStrike" dirty="0">
                <a:solidFill>
                  <a:srgbClr val="000000"/>
                </a:solidFill>
                <a:effectLst/>
                <a:latin typeface="+mj-lt"/>
              </a:rPr>
              <a:t> 2024. </a:t>
            </a:r>
          </a:p>
          <a:p>
            <a:pPr marL="285750" indent="-285750">
              <a:buFont typeface="Wingdings" pitchFamily="2" charset="2"/>
              <a:buChar char="Ø"/>
            </a:pPr>
            <a:r>
              <a:rPr lang="en-ID" sz="1400" b="0" i="0" u="none" strike="noStrike" dirty="0" err="1">
                <a:solidFill>
                  <a:srgbClr val="000000"/>
                </a:solidFill>
                <a:effectLst/>
                <a:latin typeface="+mj-lt"/>
              </a:rPr>
              <a:t>Pasal</a:t>
            </a:r>
            <a:r>
              <a:rPr lang="en-ID" sz="1400" b="0" i="0" u="none" strike="noStrike" dirty="0">
                <a:solidFill>
                  <a:srgbClr val="000000"/>
                </a:solidFill>
                <a:effectLst/>
                <a:latin typeface="+mj-lt"/>
              </a:rPr>
              <a:t> 334, Ayat (1) UU 7/2017, paling lama 14 </a:t>
            </a:r>
            <a:r>
              <a:rPr lang="en-ID" sz="1400" b="0" i="0" u="none" strike="noStrike" dirty="0" err="1">
                <a:solidFill>
                  <a:srgbClr val="000000"/>
                </a:solidFill>
                <a:effectLst/>
                <a:latin typeface="+mj-lt"/>
              </a:rPr>
              <a:t>hari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setelah</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ditetapkan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sebagai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tim</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kampanye</a:t>
            </a:r>
            <a:r>
              <a:rPr lang="en-ID" sz="1400" b="0" i="0" u="none" strike="noStrike" dirty="0">
                <a:solidFill>
                  <a:srgbClr val="000000"/>
                </a:solidFill>
                <a:effectLst/>
                <a:latin typeface="+mj-lt"/>
              </a:rPr>
              <a:t> di </a:t>
            </a:r>
            <a:r>
              <a:rPr lang="en-ID" sz="1400" b="0" i="0" u="none" strike="noStrike" dirty="0" err="1">
                <a:solidFill>
                  <a:srgbClr val="000000"/>
                </a:solidFill>
                <a:effectLst/>
                <a:latin typeface="+mj-lt"/>
              </a:rPr>
              <a:t>tingkat</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pusat</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diwajibkan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untuk</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melaporkan</a:t>
            </a:r>
            <a:r>
              <a:rPr lang="en-ID" sz="1400" b="0" i="0" u="none" strike="noStrike" dirty="0">
                <a:solidFill>
                  <a:srgbClr val="000000"/>
                </a:solidFill>
                <a:effectLst/>
                <a:latin typeface="+mj-lt"/>
              </a:rPr>
              <a:t> LADK dan RKDK </a:t>
            </a:r>
            <a:r>
              <a:rPr lang="en-ID" sz="1400" b="0" i="0" u="none" strike="noStrike" dirty="0" err="1">
                <a:solidFill>
                  <a:srgbClr val="000000"/>
                </a:solidFill>
                <a:effectLst/>
                <a:latin typeface="+mj-lt"/>
              </a:rPr>
              <a:t>kepada</a:t>
            </a:r>
            <a:r>
              <a:rPr lang="en-ID" sz="1400" b="0" i="0" u="none" strike="noStrike" dirty="0">
                <a:solidFill>
                  <a:srgbClr val="000000"/>
                </a:solidFill>
                <a:effectLst/>
                <a:latin typeface="+mj-lt"/>
              </a:rPr>
              <a:t> KPU. </a:t>
            </a:r>
            <a:r>
              <a:rPr lang="en-ID" sz="1400" b="0" i="0" u="none" strike="noStrike" dirty="0" err="1">
                <a:solidFill>
                  <a:srgbClr val="000000"/>
                </a:solidFill>
                <a:effectLst/>
                <a:latin typeface="+mj-lt"/>
              </a:rPr>
              <a:t>Artinya</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setiap</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dan wakil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harus</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sudah</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menyampaikan</a:t>
            </a:r>
            <a:r>
              <a:rPr lang="en-ID" sz="1400" b="0" i="0" u="none" strike="noStrike" dirty="0">
                <a:solidFill>
                  <a:srgbClr val="000000"/>
                </a:solidFill>
                <a:effectLst/>
                <a:latin typeface="+mj-lt"/>
              </a:rPr>
              <a:t> LADK dan RKDK </a:t>
            </a:r>
            <a:r>
              <a:rPr lang="en-ID" sz="1400" b="0" i="0" u="none" strike="noStrike" dirty="0" err="1">
                <a:solidFill>
                  <a:srgbClr val="000000"/>
                </a:solidFill>
                <a:effectLst/>
                <a:latin typeface="+mj-lt"/>
              </a:rPr>
              <a:t>ke</a:t>
            </a:r>
            <a:r>
              <a:rPr lang="en-ID" sz="1400" b="0" i="0" u="none" strike="noStrike" dirty="0">
                <a:solidFill>
                  <a:srgbClr val="000000"/>
                </a:solidFill>
                <a:effectLst/>
                <a:latin typeface="+mj-lt"/>
              </a:rPr>
              <a:t> KPU </a:t>
            </a:r>
            <a:r>
              <a:rPr lang="en-ID" sz="1400" b="0" i="0" u="none" strike="noStrike" dirty="0" err="1">
                <a:solidFill>
                  <a:srgbClr val="000000"/>
                </a:solidFill>
                <a:effectLst/>
                <a:latin typeface="+mj-lt"/>
              </a:rPr>
              <a:t>maksimal</a:t>
            </a:r>
            <a:r>
              <a:rPr lang="en-ID" sz="1400" b="0" i="0" u="none" strike="noStrike" dirty="0">
                <a:solidFill>
                  <a:srgbClr val="000000"/>
                </a:solidFill>
                <a:effectLst/>
                <a:latin typeface="+mj-lt"/>
              </a:rPr>
              <a:t> 27 November 2023.</a:t>
            </a:r>
          </a:p>
          <a:p>
            <a:pPr marL="285750" indent="-285750">
              <a:buFont typeface="Wingdings" pitchFamily="2" charset="2"/>
              <a:buChar char="Ø"/>
            </a:pPr>
            <a:r>
              <a:rPr lang="en-ID" sz="1400" i="0" u="none" strike="noStrike" dirty="0" err="1">
                <a:solidFill>
                  <a:srgbClr val="000000"/>
                </a:solidFill>
                <a:effectLst/>
                <a:latin typeface="+mj-lt"/>
              </a:rPr>
              <a:t>Peraturan</a:t>
            </a:r>
            <a:r>
              <a:rPr lang="en-ID" sz="1400" i="0" u="none" strike="noStrike" dirty="0">
                <a:solidFill>
                  <a:srgbClr val="000000"/>
                </a:solidFill>
                <a:effectLst/>
                <a:latin typeface="+mj-lt"/>
              </a:rPr>
              <a:t> KPU No. 18 </a:t>
            </a:r>
            <a:r>
              <a:rPr lang="en-ID" sz="1400" i="0" u="none" strike="noStrike" dirty="0" err="1">
                <a:solidFill>
                  <a:srgbClr val="000000"/>
                </a:solidFill>
                <a:effectLst/>
                <a:latin typeface="+mj-lt"/>
              </a:rPr>
              <a:t>Tahun</a:t>
            </a:r>
            <a:r>
              <a:rPr lang="en-ID" sz="1400" i="0" u="none" strike="noStrike" dirty="0">
                <a:solidFill>
                  <a:srgbClr val="000000"/>
                </a:solidFill>
                <a:effectLst/>
                <a:latin typeface="+mj-lt"/>
              </a:rPr>
              <a:t> 2023 </a:t>
            </a:r>
            <a:r>
              <a:rPr lang="en-ID" sz="1400" i="0" u="none" strike="noStrike" dirty="0" err="1">
                <a:solidFill>
                  <a:srgbClr val="000000"/>
                </a:solidFill>
                <a:effectLst/>
                <a:latin typeface="+mj-lt"/>
              </a:rPr>
              <a:t>tentang</a:t>
            </a:r>
            <a:r>
              <a:rPr lang="en-ID" sz="1400" i="0" u="none" strike="noStrike" dirty="0">
                <a:solidFill>
                  <a:srgbClr val="000000"/>
                </a:solidFill>
                <a:effectLst/>
                <a:latin typeface="+mj-lt"/>
              </a:rPr>
              <a:t> Dana </a:t>
            </a:r>
            <a:r>
              <a:rPr lang="en-ID" sz="1400" i="0" u="none" strike="noStrike" dirty="0" err="1">
                <a:solidFill>
                  <a:srgbClr val="000000"/>
                </a:solidFill>
                <a:effectLst/>
                <a:latin typeface="+mj-lt"/>
              </a:rPr>
              <a:t>Kampanye</a:t>
            </a:r>
            <a:endParaRPr lang="en-ID" sz="1400" i="0" u="none" strike="noStrike" dirty="0">
              <a:solidFill>
                <a:srgbClr val="000000"/>
              </a:solidFill>
              <a:effectLst/>
              <a:latin typeface="+mj-lt"/>
            </a:endParaRPr>
          </a:p>
          <a:p>
            <a:pPr marL="285750" indent="-285750">
              <a:buFont typeface="Wingdings" pitchFamily="2" charset="2"/>
              <a:buChar char="Ø"/>
            </a:pPr>
            <a:endParaRPr lang="en-ID" sz="1400" dirty="0">
              <a:solidFill>
                <a:srgbClr val="000000"/>
              </a:solidFill>
              <a:latin typeface="+mj-lt"/>
            </a:endParaRPr>
          </a:p>
          <a:p>
            <a:pPr marL="285750" indent="-285750">
              <a:buFont typeface="Wingdings" pitchFamily="2" charset="2"/>
              <a:buChar char="Ø"/>
            </a:pPr>
            <a:endParaRPr lang="en-ID" sz="1400" i="0" u="none" strike="noStrike" dirty="0">
              <a:solidFill>
                <a:srgbClr val="000000"/>
              </a:solidFill>
              <a:effectLst/>
              <a:latin typeface="+mj-lt"/>
            </a:endParaRPr>
          </a:p>
          <a:p>
            <a:endParaRPr lang="en-ID" sz="1400" dirty="0">
              <a:solidFill>
                <a:srgbClr val="000000"/>
              </a:solidFill>
              <a:latin typeface="+mj-lt"/>
            </a:endParaRPr>
          </a:p>
          <a:p>
            <a:endParaRPr lang="en-ID" sz="1400" i="0" u="none" strike="noStrike" dirty="0">
              <a:solidFill>
                <a:srgbClr val="000000"/>
              </a:solidFill>
              <a:effectLst/>
              <a:latin typeface="+mj-lt"/>
            </a:endParaRPr>
          </a:p>
          <a:p>
            <a:endParaRPr lang="en-ID" sz="1400" i="0" u="none" strike="noStrike" dirty="0">
              <a:solidFill>
                <a:srgbClr val="000000"/>
              </a:solidFill>
              <a:effectLst/>
              <a:latin typeface="+mj-lt"/>
            </a:endParaRPr>
          </a:p>
        </p:txBody>
      </p:sp>
      <p:graphicFrame>
        <p:nvGraphicFramePr>
          <p:cNvPr id="27" name="Table 26">
            <a:extLst>
              <a:ext uri="{FF2B5EF4-FFF2-40B4-BE49-F238E27FC236}">
                <a16:creationId xmlns:a16="http://schemas.microsoft.com/office/drawing/2014/main" id="{9B4F1864-7048-DFD7-D9C1-4CA8C26827AC}"/>
              </a:ext>
            </a:extLst>
          </p:cNvPr>
          <p:cNvGraphicFramePr>
            <a:graphicFrameLocks noGrp="1"/>
          </p:cNvGraphicFramePr>
          <p:nvPr>
            <p:extLst>
              <p:ext uri="{D42A27DB-BD31-4B8C-83A1-F6EECF244321}">
                <p14:modId xmlns:p14="http://schemas.microsoft.com/office/powerpoint/2010/main" val="479262681"/>
              </p:ext>
            </p:extLst>
          </p:nvPr>
        </p:nvGraphicFramePr>
        <p:xfrm>
          <a:off x="392550" y="3452813"/>
          <a:ext cx="5137395" cy="2011680"/>
        </p:xfrm>
        <a:graphic>
          <a:graphicData uri="http://schemas.openxmlformats.org/drawingml/2006/table">
            <a:tbl>
              <a:tblPr/>
              <a:tblGrid>
                <a:gridCol w="1712465">
                  <a:extLst>
                    <a:ext uri="{9D8B030D-6E8A-4147-A177-3AD203B41FA5}">
                      <a16:colId xmlns:a16="http://schemas.microsoft.com/office/drawing/2014/main" val="4207940153"/>
                    </a:ext>
                  </a:extLst>
                </a:gridCol>
                <a:gridCol w="1712465">
                  <a:extLst>
                    <a:ext uri="{9D8B030D-6E8A-4147-A177-3AD203B41FA5}">
                      <a16:colId xmlns:a16="http://schemas.microsoft.com/office/drawing/2014/main" val="3248548174"/>
                    </a:ext>
                  </a:extLst>
                </a:gridCol>
                <a:gridCol w="1712465">
                  <a:extLst>
                    <a:ext uri="{9D8B030D-6E8A-4147-A177-3AD203B41FA5}">
                      <a16:colId xmlns:a16="http://schemas.microsoft.com/office/drawing/2014/main" val="3045813858"/>
                    </a:ext>
                  </a:extLst>
                </a:gridCol>
              </a:tblGrid>
              <a:tr h="457936">
                <a:tc>
                  <a:txBody>
                    <a:bodyPr/>
                    <a:lstStyle/>
                    <a:p>
                      <a:pPr fontAlgn="t"/>
                      <a:br>
                        <a:rPr lang="en-ID">
                          <a:effectLst/>
                          <a:latin typeface="+mj-lt"/>
                        </a:rPr>
                      </a:b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1" i="0" u="none" strike="noStrike">
                          <a:solidFill>
                            <a:srgbClr val="000000"/>
                          </a:solidFill>
                          <a:effectLst/>
                          <a:latin typeface="+mj-lt"/>
                        </a:rPr>
                        <a:t>Awal</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1" i="0" u="none" strike="noStrike" dirty="0">
                          <a:solidFill>
                            <a:srgbClr val="000000"/>
                          </a:solidFill>
                          <a:effectLst/>
                          <a:latin typeface="+mj-lt"/>
                        </a:rPr>
                        <a:t>Akhir</a:t>
                      </a:r>
                      <a:endParaRPr lang="en-ID" dirty="0">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403835032"/>
                  </a:ext>
                </a:extLst>
              </a:tr>
              <a:tr h="196258">
                <a:tc>
                  <a:txBody>
                    <a:bodyPr/>
                    <a:lstStyle/>
                    <a:p>
                      <a:pPr rtl="0" fontAlgn="t">
                        <a:spcBef>
                          <a:spcPts val="0"/>
                        </a:spcBef>
                        <a:spcAft>
                          <a:spcPts val="0"/>
                        </a:spcAft>
                      </a:pPr>
                      <a:r>
                        <a:rPr lang="en-ID" sz="1200" b="0" i="0" u="none" strike="noStrike">
                          <a:solidFill>
                            <a:srgbClr val="000000"/>
                          </a:solidFill>
                          <a:effectLst/>
                          <a:latin typeface="+mj-lt"/>
                        </a:rPr>
                        <a:t>Pembukaan RKDK</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13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26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140114176"/>
                  </a:ext>
                </a:extLst>
              </a:tr>
              <a:tr h="196258">
                <a:tc>
                  <a:txBody>
                    <a:bodyPr/>
                    <a:lstStyle/>
                    <a:p>
                      <a:pPr rtl="0" fontAlgn="t">
                        <a:spcBef>
                          <a:spcPts val="0"/>
                        </a:spcBef>
                        <a:spcAft>
                          <a:spcPts val="0"/>
                        </a:spcAft>
                      </a:pPr>
                      <a:r>
                        <a:rPr lang="en-ID" sz="1200" b="0" i="0" u="none" strike="noStrike">
                          <a:solidFill>
                            <a:srgbClr val="000000"/>
                          </a:solidFill>
                          <a:effectLst/>
                          <a:latin typeface="+mj-lt"/>
                        </a:rPr>
                        <a:t>Pembukaan LADK</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16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26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6437745"/>
                  </a:ext>
                </a:extLst>
              </a:tr>
              <a:tr h="196258">
                <a:tc>
                  <a:txBody>
                    <a:bodyPr/>
                    <a:lstStyle/>
                    <a:p>
                      <a:pPr rtl="0" fontAlgn="t">
                        <a:spcBef>
                          <a:spcPts val="0"/>
                        </a:spcBef>
                        <a:spcAft>
                          <a:spcPts val="0"/>
                        </a:spcAft>
                      </a:pPr>
                      <a:r>
                        <a:rPr lang="en-ID" sz="1200" b="0" i="0" u="none" strike="noStrike">
                          <a:solidFill>
                            <a:srgbClr val="000000"/>
                          </a:solidFill>
                          <a:effectLst/>
                          <a:latin typeface="+mj-lt"/>
                        </a:rPr>
                        <a:t>Penyampaian LADK</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16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27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652189840"/>
                  </a:ext>
                </a:extLst>
              </a:tr>
              <a:tr h="196258">
                <a:tc>
                  <a:txBody>
                    <a:bodyPr/>
                    <a:lstStyle/>
                    <a:p>
                      <a:pPr rtl="0" fontAlgn="t">
                        <a:spcBef>
                          <a:spcPts val="0"/>
                        </a:spcBef>
                        <a:spcAft>
                          <a:spcPts val="0"/>
                        </a:spcAft>
                      </a:pPr>
                      <a:r>
                        <a:rPr lang="en-ID" sz="1200" b="0" i="0" u="none" strike="noStrike">
                          <a:solidFill>
                            <a:srgbClr val="000000"/>
                          </a:solidFill>
                          <a:effectLst/>
                          <a:latin typeface="+mj-lt"/>
                        </a:rPr>
                        <a:t>Perbaikan LADK</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a:solidFill>
                            <a:srgbClr val="000000"/>
                          </a:solidFill>
                          <a:effectLst/>
                          <a:latin typeface="+mj-lt"/>
                        </a:rPr>
                        <a:t>17 November 2023</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dirty="0">
                          <a:solidFill>
                            <a:srgbClr val="000000"/>
                          </a:solidFill>
                          <a:effectLst/>
                          <a:latin typeface="+mj-lt"/>
                        </a:rPr>
                        <a:t>2 </a:t>
                      </a:r>
                      <a:r>
                        <a:rPr lang="en-ID" sz="1200" b="0" i="0" u="none" strike="noStrike" dirty="0" err="1">
                          <a:solidFill>
                            <a:srgbClr val="000000"/>
                          </a:solidFill>
                          <a:effectLst/>
                          <a:latin typeface="+mj-lt"/>
                        </a:rPr>
                        <a:t>Desember</a:t>
                      </a:r>
                      <a:r>
                        <a:rPr lang="en-ID" sz="1200" b="0" i="0" u="none" strike="noStrike" dirty="0">
                          <a:solidFill>
                            <a:srgbClr val="000000"/>
                          </a:solidFill>
                          <a:effectLst/>
                          <a:latin typeface="+mj-lt"/>
                        </a:rPr>
                        <a:t> 2023</a:t>
                      </a:r>
                      <a:endParaRPr lang="en-ID" dirty="0">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179441325"/>
                  </a:ext>
                </a:extLst>
              </a:tr>
              <a:tr h="196258">
                <a:tc>
                  <a:txBody>
                    <a:bodyPr/>
                    <a:lstStyle/>
                    <a:p>
                      <a:pPr rtl="0" fontAlgn="t">
                        <a:spcBef>
                          <a:spcPts val="0"/>
                        </a:spcBef>
                        <a:spcAft>
                          <a:spcPts val="0"/>
                        </a:spcAft>
                      </a:pPr>
                      <a:r>
                        <a:rPr lang="en-ID" sz="1200" b="0" i="0" u="none" strike="noStrike">
                          <a:solidFill>
                            <a:srgbClr val="000000"/>
                          </a:solidFill>
                          <a:effectLst/>
                          <a:latin typeface="+mj-lt"/>
                        </a:rPr>
                        <a:t>Pengumuman LADK</a:t>
                      </a:r>
                      <a:endParaRPr lang="en-ID">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dirty="0">
                          <a:solidFill>
                            <a:srgbClr val="000000"/>
                          </a:solidFill>
                          <a:effectLst/>
                          <a:latin typeface="+mj-lt"/>
                        </a:rPr>
                        <a:t>17 November 2023</a:t>
                      </a:r>
                      <a:endParaRPr lang="en-ID" dirty="0">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tc>
                  <a:txBody>
                    <a:bodyPr/>
                    <a:lstStyle/>
                    <a:p>
                      <a:pPr algn="ctr" rtl="0" fontAlgn="t">
                        <a:spcBef>
                          <a:spcPts val="0"/>
                        </a:spcBef>
                        <a:spcAft>
                          <a:spcPts val="0"/>
                        </a:spcAft>
                      </a:pPr>
                      <a:r>
                        <a:rPr lang="en-ID" sz="1200" b="0" i="0" u="none" strike="noStrike" dirty="0">
                          <a:solidFill>
                            <a:srgbClr val="000000"/>
                          </a:solidFill>
                          <a:effectLst/>
                          <a:latin typeface="+mj-lt"/>
                        </a:rPr>
                        <a:t>3 </a:t>
                      </a:r>
                      <a:r>
                        <a:rPr lang="en-ID" sz="1200" b="0" i="0" u="none" strike="noStrike" dirty="0" err="1">
                          <a:solidFill>
                            <a:srgbClr val="000000"/>
                          </a:solidFill>
                          <a:effectLst/>
                          <a:latin typeface="+mj-lt"/>
                        </a:rPr>
                        <a:t>Desember</a:t>
                      </a:r>
                      <a:r>
                        <a:rPr lang="en-ID" sz="1200" b="0" i="0" u="none" strike="noStrike" dirty="0">
                          <a:solidFill>
                            <a:srgbClr val="000000"/>
                          </a:solidFill>
                          <a:effectLst/>
                          <a:latin typeface="+mj-lt"/>
                        </a:rPr>
                        <a:t> 2023</a:t>
                      </a:r>
                      <a:endParaRPr lang="en-ID" dirty="0">
                        <a:effectLst/>
                        <a:latin typeface="+mj-lt"/>
                      </a:endParaRPr>
                    </a:p>
                  </a:txBody>
                  <a:tcPr marL="68580" marR="68580">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761830171"/>
                  </a:ext>
                </a:extLst>
              </a:tr>
            </a:tbl>
          </a:graphicData>
        </a:graphic>
      </p:graphicFrame>
      <p:sp>
        <p:nvSpPr>
          <p:cNvPr id="29" name="Rectangle 1">
            <a:extLst>
              <a:ext uri="{FF2B5EF4-FFF2-40B4-BE49-F238E27FC236}">
                <a16:creationId xmlns:a16="http://schemas.microsoft.com/office/drawing/2014/main" id="{7F86B712-9C4D-CB09-14BD-5C401B96DB71}"/>
              </a:ext>
            </a:extLst>
          </p:cNvPr>
          <p:cNvSpPr>
            <a:spLocks noChangeArrowheads="1"/>
          </p:cNvSpPr>
          <p:nvPr/>
        </p:nvSpPr>
        <p:spPr bwMode="auto">
          <a:xfrm>
            <a:off x="3124200"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2" name="TextBox 31">
            <a:extLst>
              <a:ext uri="{FF2B5EF4-FFF2-40B4-BE49-F238E27FC236}">
                <a16:creationId xmlns:a16="http://schemas.microsoft.com/office/drawing/2014/main" id="{653CD86B-690B-D473-62AB-F149E8483992}"/>
              </a:ext>
            </a:extLst>
          </p:cNvPr>
          <p:cNvSpPr txBox="1"/>
          <p:nvPr/>
        </p:nvSpPr>
        <p:spPr>
          <a:xfrm>
            <a:off x="5494291" y="1284876"/>
            <a:ext cx="6649539" cy="5478423"/>
          </a:xfrm>
          <a:prstGeom prst="rect">
            <a:avLst/>
          </a:prstGeom>
          <a:noFill/>
        </p:spPr>
        <p:txBody>
          <a:bodyPr wrap="square">
            <a:spAutoFit/>
          </a:bodyPr>
          <a:lstStyle/>
          <a:p>
            <a:pPr marL="285750" indent="-285750">
              <a:buFont typeface="Wingdings" pitchFamily="2" charset="2"/>
              <a:buChar char="Ø"/>
            </a:pPr>
            <a:r>
              <a:rPr lang="en-GB" sz="1400" dirty="0">
                <a:latin typeface="+mj-lt"/>
              </a:rPr>
              <a:t>SIKADEKA KPU </a:t>
            </a:r>
            <a:r>
              <a:rPr lang="en-GB" sz="1400" dirty="0" err="1">
                <a:latin typeface="+mj-lt"/>
              </a:rPr>
              <a:t>mempublikasikan</a:t>
            </a:r>
            <a:r>
              <a:rPr lang="en-GB" sz="1400" dirty="0">
                <a:latin typeface="+mj-lt"/>
              </a:rPr>
              <a:t> </a:t>
            </a:r>
            <a:r>
              <a:rPr lang="en-GB" sz="1400" dirty="0" err="1">
                <a:latin typeface="+mj-lt"/>
              </a:rPr>
              <a:t>dokumen</a:t>
            </a:r>
            <a:r>
              <a:rPr lang="en-GB" sz="1400" dirty="0">
                <a:latin typeface="+mj-lt"/>
              </a:rPr>
              <a:t> LADK </a:t>
            </a:r>
            <a:r>
              <a:rPr lang="en-GB" sz="1400" dirty="0" err="1">
                <a:latin typeface="+mj-lt"/>
              </a:rPr>
              <a:t>namun</a:t>
            </a:r>
            <a:r>
              <a:rPr lang="en-GB" sz="1400" dirty="0">
                <a:latin typeface="+mj-lt"/>
              </a:rPr>
              <a:t> </a:t>
            </a:r>
            <a:r>
              <a:rPr lang="en-ID" sz="1400" b="0" i="0" u="none" strike="noStrike" dirty="0" err="1">
                <a:solidFill>
                  <a:srgbClr val="000000"/>
                </a:solidFill>
                <a:effectLst/>
                <a:latin typeface="+mj-lt"/>
              </a:rPr>
              <a:t>tidak</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memberikan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keterangan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waktu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kapan</a:t>
            </a:r>
            <a:r>
              <a:rPr lang="en-ID" sz="1400" b="0" i="0" u="none" strike="noStrike" dirty="0">
                <a:solidFill>
                  <a:srgbClr val="000000"/>
                </a:solidFill>
                <a:effectLst/>
                <a:latin typeface="+mj-lt"/>
              </a:rPr>
              <a:t> masing-masing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menyerahkan</a:t>
            </a:r>
            <a:r>
              <a:rPr lang="en-ID" sz="1400" b="0" i="0" u="none" strike="noStrike" dirty="0">
                <a:solidFill>
                  <a:srgbClr val="000000"/>
                </a:solidFill>
                <a:effectLst/>
                <a:latin typeface="+mj-lt"/>
              </a:rPr>
              <a:t> LADK </a:t>
            </a:r>
            <a:r>
              <a:rPr lang="en-ID" sz="1400" b="0" i="0" u="none" strike="noStrike" dirty="0" err="1">
                <a:solidFill>
                  <a:srgbClr val="000000"/>
                </a:solidFill>
                <a:effectLst/>
                <a:latin typeface="+mj-lt"/>
              </a:rPr>
              <a:t>ke</a:t>
            </a:r>
            <a:r>
              <a:rPr lang="en-ID" sz="1400" b="0" i="0" u="none" strike="noStrike" dirty="0">
                <a:solidFill>
                  <a:srgbClr val="000000"/>
                </a:solidFill>
                <a:effectLst/>
                <a:latin typeface="+mj-lt"/>
              </a:rPr>
              <a:t> KPU </a:t>
            </a:r>
            <a:r>
              <a:rPr lang="en-ID" sz="1400" b="0" i="0" u="none" strike="noStrike" dirty="0" err="1">
                <a:solidFill>
                  <a:srgbClr val="000000"/>
                </a:solidFill>
                <a:effectLst/>
                <a:latin typeface="+mj-lt"/>
              </a:rPr>
              <a:t>apakah</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sudah</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sesuai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jadwal</a:t>
            </a:r>
            <a:r>
              <a:rPr lang="en-ID" sz="1400" b="0" i="0" u="none" strike="noStrike" dirty="0">
                <a:solidFill>
                  <a:srgbClr val="000000"/>
                </a:solidFill>
                <a:effectLst/>
                <a:latin typeface="+mj-lt"/>
              </a:rPr>
              <a:t> yang </a:t>
            </a:r>
            <a:r>
              <a:rPr lang="en-ID" sz="1400" b="0" i="0" u="none" strike="noStrike" dirty="0" err="1">
                <a:solidFill>
                  <a:srgbClr val="000000"/>
                </a:solidFill>
                <a:effectLst/>
                <a:latin typeface="+mj-lt"/>
              </a:rPr>
              <a:t>ditentukan</a:t>
            </a:r>
            <a:r>
              <a:rPr lang="en-ID" sz="1400" b="0" i="0" u="none" strike="noStrike" dirty="0">
                <a:solidFill>
                  <a:srgbClr val="000000"/>
                </a:solidFill>
                <a:effectLst/>
                <a:latin typeface="+mj-lt"/>
              </a:rPr>
              <a:t> oleh </a:t>
            </a:r>
            <a:r>
              <a:rPr lang="en-ID" sz="1400" b="0" i="0" u="none" strike="noStrike" dirty="0" err="1">
                <a:solidFill>
                  <a:srgbClr val="000000"/>
                </a:solidFill>
                <a:effectLst/>
                <a:latin typeface="+mj-lt"/>
              </a:rPr>
              <a:t>undang-undang</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atau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belum</a:t>
            </a:r>
            <a:r>
              <a:rPr lang="en-ID" sz="1400" b="0" i="0" u="none" strike="noStrike" dirty="0">
                <a:solidFill>
                  <a:srgbClr val="000000"/>
                </a:solidFill>
                <a:effectLst/>
                <a:latin typeface="+mj-lt"/>
              </a:rPr>
              <a:t>.</a:t>
            </a:r>
          </a:p>
          <a:p>
            <a:pPr marL="285750" indent="-285750">
              <a:buFont typeface="Wingdings" pitchFamily="2" charset="2"/>
              <a:buChar char="Ø"/>
            </a:pPr>
            <a:r>
              <a:rPr lang="en-ID" sz="1400" dirty="0" err="1">
                <a:solidFill>
                  <a:srgbClr val="000000"/>
                </a:solidFill>
                <a:latin typeface="+mj-lt"/>
              </a:rPr>
              <a:t>D</a:t>
            </a:r>
            <a:r>
              <a:rPr lang="en-ID" sz="1400" b="0" i="0" u="none" strike="noStrike" dirty="0" err="1">
                <a:solidFill>
                  <a:srgbClr val="000000"/>
                </a:solidFill>
                <a:effectLst/>
                <a:latin typeface="+mj-lt"/>
              </a:rPr>
              <a:t>okumen</a:t>
            </a:r>
            <a:r>
              <a:rPr lang="en-ID" sz="1400" b="0" i="0" u="none" strike="noStrike" dirty="0">
                <a:solidFill>
                  <a:srgbClr val="000000"/>
                </a:solidFill>
                <a:effectLst/>
                <a:latin typeface="+mj-lt"/>
              </a:rPr>
              <a:t> LADK yang </a:t>
            </a:r>
            <a:r>
              <a:rPr lang="en-ID" sz="1400" b="0" i="0" u="none" strike="noStrike" dirty="0" err="1">
                <a:solidFill>
                  <a:srgbClr val="000000"/>
                </a:solidFill>
                <a:effectLst/>
                <a:latin typeface="+mj-lt"/>
              </a:rPr>
              <a:t>disampaikan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tercantum</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rentang</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waktu</a:t>
            </a:r>
            <a:r>
              <a:rPr lang="en-ID" sz="1400" b="0" i="0" u="none" strike="noStrike" dirty="0">
                <a:solidFill>
                  <a:srgbClr val="000000"/>
                </a:solidFill>
                <a:effectLst/>
                <a:latin typeface="+mj-lt"/>
              </a:rPr>
              <a:t> LADK </a:t>
            </a:r>
            <a:r>
              <a:rPr lang="en-ID" sz="1400" b="0" i="0" u="none" strike="noStrike" dirty="0" err="1">
                <a:solidFill>
                  <a:srgbClr val="000000"/>
                </a:solidFill>
                <a:effectLst/>
                <a:latin typeface="+mj-lt"/>
              </a:rPr>
              <a:t>periode</a:t>
            </a:r>
            <a:r>
              <a:rPr lang="en-ID" sz="1400" b="0" i="0" u="none" strike="noStrike" dirty="0">
                <a:solidFill>
                  <a:srgbClr val="000000"/>
                </a:solidFill>
                <a:effectLst/>
                <a:latin typeface="+mj-lt"/>
              </a:rPr>
              <a:t> 16 November – 26 November 2023 dan </a:t>
            </a:r>
            <a:r>
              <a:rPr lang="en-ID" sz="1400" b="0" i="0" u="none" strike="noStrike" dirty="0" err="1">
                <a:solidFill>
                  <a:srgbClr val="000000"/>
                </a:solidFill>
                <a:effectLst/>
                <a:latin typeface="+mj-lt"/>
              </a:rPr>
              <a:t>terdapat</a:t>
            </a:r>
            <a:r>
              <a:rPr lang="en-ID" sz="1400" b="0" i="0" u="none" strike="noStrike" dirty="0">
                <a:solidFill>
                  <a:srgbClr val="000000"/>
                </a:solidFill>
                <a:effectLst/>
                <a:latin typeface="+mj-lt"/>
              </a:rPr>
              <a:t> juga </a:t>
            </a:r>
            <a:r>
              <a:rPr lang="en-ID" sz="1400" b="0" i="0" u="none" strike="noStrike" dirty="0" err="1">
                <a:solidFill>
                  <a:srgbClr val="000000"/>
                </a:solidFill>
                <a:effectLst/>
                <a:latin typeface="+mj-lt"/>
              </a:rPr>
              <a:t>keterangan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waktu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penandatangan</a:t>
            </a:r>
            <a:r>
              <a:rPr lang="en-ID" sz="1400" b="0" i="0" u="none" strike="noStrike" dirty="0">
                <a:solidFill>
                  <a:srgbClr val="000000"/>
                </a:solidFill>
                <a:effectLst/>
                <a:latin typeface="+mj-lt"/>
              </a:rPr>
              <a:t> LADK yang </a:t>
            </a:r>
            <a:r>
              <a:rPr lang="en-ID" sz="1400" b="0" i="0" u="none" strike="noStrike" dirty="0" err="1">
                <a:solidFill>
                  <a:srgbClr val="000000"/>
                </a:solidFill>
                <a:effectLst/>
                <a:latin typeface="+mj-lt"/>
              </a:rPr>
              <a:t>ditandatangani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dan wakil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ketua</a:t>
            </a:r>
            <a:r>
              <a:rPr lang="en-ID" sz="1400" b="0" i="0" u="none" strike="noStrike" dirty="0">
                <a:solidFill>
                  <a:srgbClr val="000000"/>
                </a:solidFill>
                <a:effectLst/>
                <a:latin typeface="+mj-lt"/>
              </a:rPr>
              <a:t>, dan </a:t>
            </a:r>
            <a:r>
              <a:rPr lang="en-ID" sz="1400" b="0" i="0" u="none" strike="noStrike" dirty="0" err="1">
                <a:solidFill>
                  <a:srgbClr val="000000"/>
                </a:solidFill>
                <a:effectLst/>
                <a:latin typeface="+mj-lt"/>
              </a:rPr>
              <a:t>bendahara</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tim</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kampanye</a:t>
            </a:r>
            <a:r>
              <a:rPr lang="en-ID" sz="1400" b="0" i="0" u="none" strike="noStrike" dirty="0">
                <a:solidFill>
                  <a:srgbClr val="000000"/>
                </a:solidFill>
                <a:effectLst/>
                <a:latin typeface="+mj-lt"/>
              </a:rPr>
              <a:t>.  </a:t>
            </a:r>
          </a:p>
          <a:p>
            <a:pPr marL="742950" lvl="1" indent="-285750">
              <a:buFont typeface="Wingdings" pitchFamily="2" charset="2"/>
              <a:buChar char="Ø"/>
            </a:pP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dan wakil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nomor</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urut</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satu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Anies</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Baswedan</a:t>
            </a:r>
            <a:r>
              <a:rPr lang="en-ID" sz="1400" b="0" i="0" u="none" strike="noStrike" dirty="0">
                <a:solidFill>
                  <a:srgbClr val="000000"/>
                </a:solidFill>
                <a:effectLst/>
                <a:latin typeface="+mj-lt"/>
              </a:rPr>
              <a:t> dan </a:t>
            </a:r>
            <a:r>
              <a:rPr lang="en-ID" sz="1400" b="0" i="0" u="none" strike="noStrike" dirty="0" err="1">
                <a:solidFill>
                  <a:srgbClr val="000000"/>
                </a:solidFill>
                <a:effectLst/>
                <a:latin typeface="+mj-lt"/>
              </a:rPr>
              <a:t>Muhaimin</a:t>
            </a:r>
            <a:r>
              <a:rPr lang="en-ID" sz="1400" b="0" i="0" u="none" strike="noStrike" dirty="0">
                <a:solidFill>
                  <a:srgbClr val="000000"/>
                </a:solidFill>
                <a:effectLst/>
                <a:latin typeface="+mj-lt"/>
              </a:rPr>
              <a:t> Iskandar, </a:t>
            </a:r>
            <a:r>
              <a:rPr lang="en-ID" sz="1400" b="0" i="0" u="none" strike="noStrike" dirty="0" err="1">
                <a:solidFill>
                  <a:srgbClr val="000000"/>
                </a:solidFill>
                <a:effectLst/>
                <a:latin typeface="+mj-lt"/>
              </a:rPr>
              <a:t>menandatangani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dokumen</a:t>
            </a:r>
            <a:r>
              <a:rPr lang="en-ID" sz="1400" b="0" i="0" u="none" strike="noStrike" dirty="0">
                <a:solidFill>
                  <a:srgbClr val="000000"/>
                </a:solidFill>
                <a:effectLst/>
                <a:latin typeface="+mj-lt"/>
              </a:rPr>
              <a:t> LADK pada </a:t>
            </a:r>
            <a:r>
              <a:rPr lang="en-ID" sz="1400" b="0" i="0" u="none" strike="noStrike" dirty="0" err="1">
                <a:solidFill>
                  <a:srgbClr val="000000"/>
                </a:solidFill>
                <a:effectLst/>
                <a:latin typeface="+mj-lt"/>
              </a:rPr>
              <a:t>tanggal</a:t>
            </a:r>
            <a:r>
              <a:rPr lang="en-ID" sz="1400" b="0" i="0" u="none" strike="noStrike" dirty="0">
                <a:solidFill>
                  <a:srgbClr val="000000"/>
                </a:solidFill>
                <a:effectLst/>
                <a:latin typeface="+mj-lt"/>
              </a:rPr>
              <a:t> 1 </a:t>
            </a:r>
            <a:r>
              <a:rPr lang="en-ID" sz="1400" b="0" i="0" u="none" strike="noStrike" dirty="0" err="1">
                <a:solidFill>
                  <a:srgbClr val="000000"/>
                </a:solidFill>
                <a:effectLst/>
                <a:latin typeface="+mj-lt"/>
              </a:rPr>
              <a:t>Desember</a:t>
            </a:r>
            <a:r>
              <a:rPr lang="en-ID" sz="1400" b="0" i="0" u="none" strike="noStrike" dirty="0">
                <a:solidFill>
                  <a:srgbClr val="000000"/>
                </a:solidFill>
                <a:effectLst/>
                <a:latin typeface="+mj-lt"/>
              </a:rPr>
              <a:t> 2023. </a:t>
            </a:r>
          </a:p>
          <a:p>
            <a:pPr marL="742950" lvl="1" indent="-285750">
              <a:buFont typeface="Wingdings" pitchFamily="2" charset="2"/>
              <a:buChar char="Ø"/>
            </a:pP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nomor</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urut</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dua</a:t>
            </a:r>
            <a:r>
              <a:rPr lang="en-ID" sz="1400" b="0" i="0" u="none" strike="noStrike" dirty="0">
                <a:solidFill>
                  <a:srgbClr val="000000"/>
                </a:solidFill>
                <a:effectLst/>
                <a:latin typeface="+mj-lt"/>
              </a:rPr>
              <a:t> Prabowo </a:t>
            </a:r>
            <a:r>
              <a:rPr lang="en-ID" sz="1400" b="0" i="0" u="none" strike="noStrike" dirty="0" err="1">
                <a:solidFill>
                  <a:srgbClr val="000000"/>
                </a:solidFill>
                <a:effectLst/>
                <a:latin typeface="+mj-lt"/>
              </a:rPr>
              <a:t>Subianto</a:t>
            </a:r>
            <a:r>
              <a:rPr lang="en-ID" sz="1400" b="0" i="0" u="none" strike="noStrike" dirty="0">
                <a:solidFill>
                  <a:srgbClr val="000000"/>
                </a:solidFill>
                <a:effectLst/>
                <a:latin typeface="+mj-lt"/>
              </a:rPr>
              <a:t> dan Gibran </a:t>
            </a:r>
            <a:r>
              <a:rPr lang="en-ID" sz="1400" b="0" i="0" u="none" strike="noStrike" dirty="0" err="1">
                <a:solidFill>
                  <a:srgbClr val="000000"/>
                </a:solidFill>
                <a:effectLst/>
                <a:latin typeface="+mj-lt"/>
              </a:rPr>
              <a:t>Rakabuming</a:t>
            </a:r>
            <a:r>
              <a:rPr lang="en-ID" sz="1400" b="0" i="0" u="none" strike="noStrike" dirty="0">
                <a:solidFill>
                  <a:srgbClr val="000000"/>
                </a:solidFill>
                <a:effectLst/>
                <a:latin typeface="+mj-lt"/>
              </a:rPr>
              <a:t>, dan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nomor</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urut</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tiga</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Ganjar</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Pranowo</a:t>
            </a:r>
            <a:r>
              <a:rPr lang="en-ID" sz="1400" b="0" i="0" u="none" strike="noStrike" dirty="0">
                <a:solidFill>
                  <a:srgbClr val="000000"/>
                </a:solidFill>
                <a:effectLst/>
                <a:latin typeface="+mj-lt"/>
              </a:rPr>
              <a:t> dan Mahfud MD </a:t>
            </a:r>
            <a:r>
              <a:rPr lang="en-ID" sz="1400" b="0" i="0" u="none" strike="noStrike" dirty="0" err="1">
                <a:solidFill>
                  <a:srgbClr val="000000"/>
                </a:solidFill>
                <a:effectLst/>
                <a:latin typeface="+mj-lt"/>
              </a:rPr>
              <a:t>keduanya</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menandatangani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dokumen</a:t>
            </a:r>
            <a:r>
              <a:rPr lang="en-ID" sz="1400" b="0" i="0" u="none" strike="noStrike" dirty="0">
                <a:solidFill>
                  <a:srgbClr val="000000"/>
                </a:solidFill>
                <a:effectLst/>
                <a:latin typeface="+mj-lt"/>
              </a:rPr>
              <a:t> LADK pada </a:t>
            </a:r>
            <a:r>
              <a:rPr lang="en-ID" sz="1400" b="0" i="0" u="none" strike="noStrike" dirty="0" err="1">
                <a:solidFill>
                  <a:srgbClr val="000000"/>
                </a:solidFill>
                <a:effectLst/>
                <a:latin typeface="+mj-lt"/>
              </a:rPr>
              <a:t>tanggal</a:t>
            </a:r>
            <a:r>
              <a:rPr lang="en-ID" sz="1400" b="0" i="0" u="none" strike="noStrike" dirty="0">
                <a:solidFill>
                  <a:srgbClr val="000000"/>
                </a:solidFill>
                <a:effectLst/>
                <a:latin typeface="+mj-lt"/>
              </a:rPr>
              <a:t> 27 November 2023</a:t>
            </a:r>
          </a:p>
          <a:p>
            <a:pPr marL="742950" lvl="1" indent="-285750">
              <a:buFont typeface="Wingdings" pitchFamily="2" charset="2"/>
              <a:buChar char="Ø"/>
            </a:pPr>
            <a:r>
              <a:rPr lang="en-ID" sz="1400" dirty="0">
                <a:solidFill>
                  <a:srgbClr val="000000"/>
                </a:solidFill>
                <a:latin typeface="+mj-lt"/>
              </a:rPr>
              <a:t>Dari </a:t>
            </a:r>
            <a:r>
              <a:rPr lang="en-ID" sz="1400" dirty="0" err="1">
                <a:solidFill>
                  <a:srgbClr val="000000"/>
                </a:solidFill>
                <a:latin typeface="+mj-lt"/>
              </a:rPr>
              <a:t>keterangan</a:t>
            </a:r>
            <a:r>
              <a:rPr lang="en-ID" sz="1400" dirty="0">
                <a:solidFill>
                  <a:srgbClr val="000000"/>
                </a:solidFill>
                <a:latin typeface="+mj-lt"/>
              </a:rPr>
              <a:t> </a:t>
            </a:r>
            <a:r>
              <a:rPr lang="en-ID" sz="1400" dirty="0" err="1">
                <a:solidFill>
                  <a:srgbClr val="000000"/>
                </a:solidFill>
                <a:latin typeface="+mj-lt"/>
              </a:rPr>
              <a:t>waktu</a:t>
            </a:r>
            <a:r>
              <a:rPr lang="en-ID" sz="1400" dirty="0">
                <a:solidFill>
                  <a:srgbClr val="000000"/>
                </a:solidFill>
                <a:latin typeface="+mj-lt"/>
              </a:rPr>
              <a:t> </a:t>
            </a:r>
            <a:r>
              <a:rPr lang="en-ID" sz="1400" dirty="0" err="1">
                <a:solidFill>
                  <a:srgbClr val="000000"/>
                </a:solidFill>
                <a:latin typeface="+mj-lt"/>
              </a:rPr>
              <a:t>ditandtangani</a:t>
            </a:r>
            <a:r>
              <a:rPr lang="en-ID" sz="1400" dirty="0">
                <a:solidFill>
                  <a:srgbClr val="000000"/>
                </a:solidFill>
                <a:latin typeface="+mj-lt"/>
              </a:rPr>
              <a:t> LADK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No. 1 yang </a:t>
            </a:r>
            <a:r>
              <a:rPr lang="en-ID" sz="1400" b="0" i="0" u="none" strike="noStrike" dirty="0" err="1">
                <a:solidFill>
                  <a:srgbClr val="000000"/>
                </a:solidFill>
                <a:effectLst/>
                <a:latin typeface="+mj-lt"/>
              </a:rPr>
              <a:t>melebihi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jadwal</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penyerahan</a:t>
            </a:r>
            <a:r>
              <a:rPr lang="en-ID" sz="1400" b="0" i="0" u="none" strike="noStrike" dirty="0">
                <a:solidFill>
                  <a:srgbClr val="000000"/>
                </a:solidFill>
                <a:effectLst/>
                <a:latin typeface="+mj-lt"/>
              </a:rPr>
              <a:t> LADK </a:t>
            </a:r>
            <a:r>
              <a:rPr lang="en-ID" sz="1400" b="0" i="0" u="none" strike="noStrike" dirty="0" err="1">
                <a:solidFill>
                  <a:srgbClr val="000000"/>
                </a:solidFill>
                <a:effectLst/>
                <a:latin typeface="+mj-lt"/>
              </a:rPr>
              <a:t>pasca</a:t>
            </a:r>
            <a:r>
              <a:rPr lang="en-ID" sz="1400" b="0" i="0" u="none" strike="noStrike" dirty="0">
                <a:solidFill>
                  <a:srgbClr val="000000"/>
                </a:solidFill>
                <a:effectLst/>
                <a:latin typeface="+mj-lt"/>
              </a:rPr>
              <a:t> 14 </a:t>
            </a:r>
            <a:r>
              <a:rPr lang="en-ID" sz="1400" b="0" i="0" u="none" strike="noStrike" dirty="0" err="1">
                <a:solidFill>
                  <a:srgbClr val="000000"/>
                </a:solidFill>
                <a:effectLst/>
                <a:latin typeface="+mj-lt"/>
              </a:rPr>
              <a:t>hari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ditetapkan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sebagai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atau</a:t>
            </a:r>
            <a:r>
              <a:rPr lang="en-ID" sz="1400" b="0" i="0" u="none" strike="noStrike" dirty="0">
                <a:solidFill>
                  <a:srgbClr val="000000"/>
                </a:solidFill>
                <a:effectLst/>
                <a:latin typeface="+mj-lt"/>
              </a:rPr>
              <a:t> 27 November 2023. </a:t>
            </a:r>
            <a:r>
              <a:rPr lang="en-ID" sz="1400" b="0" i="0" u="none" strike="noStrike" dirty="0" err="1">
                <a:solidFill>
                  <a:srgbClr val="000000"/>
                </a:solidFill>
                <a:effectLst/>
                <a:latin typeface="+mj-lt"/>
              </a:rPr>
              <a:t>Namun</a:t>
            </a:r>
            <a:r>
              <a:rPr lang="en-ID" sz="1400" b="0" i="0" u="none" strike="noStrike" dirty="0">
                <a:solidFill>
                  <a:srgbClr val="000000"/>
                </a:solidFill>
                <a:effectLst/>
                <a:latin typeface="+mj-lt"/>
              </a:rPr>
              <a:t>, </a:t>
            </a:r>
            <a:r>
              <a:rPr lang="en-ID" sz="1400" b="0" i="1" u="none" strike="noStrike" dirty="0" err="1">
                <a:solidFill>
                  <a:srgbClr val="000000"/>
                </a:solidFill>
                <a:effectLst/>
                <a:latin typeface="+mj-lt"/>
              </a:rPr>
              <a:t>apakah</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dokumen</a:t>
            </a:r>
            <a:r>
              <a:rPr lang="en-ID" sz="1400" b="0" i="1" u="none" strike="noStrike" dirty="0">
                <a:solidFill>
                  <a:srgbClr val="000000"/>
                </a:solidFill>
                <a:effectLst/>
                <a:latin typeface="+mj-lt"/>
              </a:rPr>
              <a:t> LADK yang </a:t>
            </a:r>
            <a:r>
              <a:rPr lang="en-ID" sz="1400" b="0" i="1" u="none" strike="noStrike" dirty="0" err="1">
                <a:solidFill>
                  <a:srgbClr val="000000"/>
                </a:solidFill>
                <a:effectLst/>
                <a:latin typeface="+mj-lt"/>
              </a:rPr>
              <a:t>disampaikan</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ini</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adalah</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hasil</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dokumen</a:t>
            </a:r>
            <a:r>
              <a:rPr lang="en-ID" sz="1400" b="0" i="1" u="none" strike="noStrike" dirty="0">
                <a:solidFill>
                  <a:srgbClr val="000000"/>
                </a:solidFill>
                <a:effectLst/>
                <a:latin typeface="+mj-lt"/>
              </a:rPr>
              <a:t> LADK </a:t>
            </a:r>
            <a:r>
              <a:rPr lang="en-ID" sz="1400" b="0" i="1" u="none" strike="noStrike" dirty="0" err="1">
                <a:solidFill>
                  <a:srgbClr val="000000"/>
                </a:solidFill>
                <a:effectLst/>
                <a:latin typeface="+mj-lt"/>
              </a:rPr>
              <a:t>hasil</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perbaikan</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sesuai</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dengan</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jadwal</a:t>
            </a:r>
            <a:r>
              <a:rPr lang="en-ID" sz="1400" b="0" i="1" u="none" strike="noStrike" dirty="0">
                <a:solidFill>
                  <a:srgbClr val="000000"/>
                </a:solidFill>
                <a:effectLst/>
                <a:latin typeface="+mj-lt"/>
              </a:rPr>
              <a:t> yang </a:t>
            </a:r>
            <a:r>
              <a:rPr lang="en-ID" sz="1400" b="0" i="1" u="none" strike="noStrike" dirty="0" err="1">
                <a:solidFill>
                  <a:srgbClr val="000000"/>
                </a:solidFill>
                <a:effectLst/>
                <a:latin typeface="+mj-lt"/>
              </a:rPr>
              <a:t>sudah</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diatur</a:t>
            </a:r>
            <a:r>
              <a:rPr lang="en-ID" sz="1400" b="0" i="1" u="none" strike="noStrike" dirty="0">
                <a:solidFill>
                  <a:srgbClr val="000000"/>
                </a:solidFill>
                <a:effectLst/>
                <a:latin typeface="+mj-lt"/>
              </a:rPr>
              <a:t> KPU (</a:t>
            </a:r>
            <a:r>
              <a:rPr lang="en-ID" sz="1400" b="0" i="1" u="none" strike="noStrike" dirty="0" err="1">
                <a:solidFill>
                  <a:srgbClr val="000000"/>
                </a:solidFill>
                <a:effectLst/>
                <a:latin typeface="+mj-lt"/>
              </a:rPr>
              <a:t>waktu</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perbaikan</a:t>
            </a:r>
            <a:r>
              <a:rPr lang="en-ID" sz="1400" b="0" i="1" u="none" strike="noStrike" dirty="0">
                <a:solidFill>
                  <a:srgbClr val="000000"/>
                </a:solidFill>
                <a:effectLst/>
                <a:latin typeface="+mj-lt"/>
              </a:rPr>
              <a:t> LADK 17 November – 2 </a:t>
            </a:r>
            <a:r>
              <a:rPr lang="en-ID" sz="1400" b="0" i="1" u="none" strike="noStrike" dirty="0" err="1">
                <a:solidFill>
                  <a:srgbClr val="000000"/>
                </a:solidFill>
                <a:effectLst/>
                <a:latin typeface="+mj-lt"/>
              </a:rPr>
              <a:t>Desember</a:t>
            </a:r>
            <a:r>
              <a:rPr lang="en-ID" sz="1400" b="0" i="0" u="none" strike="noStrike" dirty="0">
                <a:solidFill>
                  <a:srgbClr val="000000"/>
                </a:solidFill>
                <a:effectLst/>
                <a:latin typeface="+mj-lt"/>
              </a:rPr>
              <a:t>)? </a:t>
            </a:r>
          </a:p>
          <a:p>
            <a:pPr marL="742950" lvl="1" indent="-285750">
              <a:buFont typeface="Wingdings" pitchFamily="2" charset="2"/>
              <a:buChar char="Ø"/>
            </a:pPr>
            <a:r>
              <a:rPr lang="en-ID" sz="1400" b="0" i="0" u="none" strike="noStrike" dirty="0" err="1">
                <a:solidFill>
                  <a:srgbClr val="000000"/>
                </a:solidFill>
                <a:effectLst/>
                <a:latin typeface="+mj-lt"/>
              </a:rPr>
              <a:t>Kedua</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lain (</a:t>
            </a:r>
            <a:r>
              <a:rPr lang="en-ID" sz="1400" b="0" i="0" u="none" strike="noStrike" dirty="0" err="1">
                <a:solidFill>
                  <a:srgbClr val="000000"/>
                </a:solidFill>
                <a:effectLst/>
                <a:latin typeface="+mj-lt"/>
              </a:rPr>
              <a:t>Pasli</a:t>
            </a:r>
            <a:r>
              <a:rPr lang="en-ID" sz="1400" b="0" i="0" u="none" strike="noStrike" dirty="0">
                <a:solidFill>
                  <a:srgbClr val="000000"/>
                </a:solidFill>
                <a:effectLst/>
                <a:latin typeface="+mj-lt"/>
              </a:rPr>
              <a:t> No 2 &amp; 3) </a:t>
            </a:r>
            <a:r>
              <a:rPr lang="en-ID" sz="1400" b="0" i="0" u="none" strike="noStrike" dirty="0" err="1">
                <a:solidFill>
                  <a:srgbClr val="000000"/>
                </a:solidFill>
                <a:effectLst/>
                <a:latin typeface="+mj-lt"/>
              </a:rPr>
              <a:t>menandatangani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dokumen</a:t>
            </a:r>
            <a:r>
              <a:rPr lang="en-ID" sz="1400" b="0" i="0" u="none" strike="noStrike" dirty="0">
                <a:solidFill>
                  <a:srgbClr val="000000"/>
                </a:solidFill>
                <a:effectLst/>
                <a:latin typeface="+mj-lt"/>
              </a:rPr>
              <a:t> LADK pada 27 November </a:t>
            </a:r>
            <a:r>
              <a:rPr lang="en-ID" sz="1400" b="0" i="0" u="none" strike="noStrike" dirty="0" err="1">
                <a:solidFill>
                  <a:srgbClr val="000000"/>
                </a:solidFill>
                <a:effectLst/>
                <a:latin typeface="+mj-lt"/>
              </a:rPr>
              <a:t>atau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tepat</a:t>
            </a:r>
            <a:r>
              <a:rPr lang="en-ID" sz="1400" b="0" i="0" u="none" strike="noStrike" dirty="0">
                <a:solidFill>
                  <a:srgbClr val="000000"/>
                </a:solidFill>
                <a:effectLst/>
                <a:latin typeface="+mj-lt"/>
              </a:rPr>
              <a:t> pada </a:t>
            </a:r>
            <a:r>
              <a:rPr lang="en-ID" sz="1400" b="0" i="0" u="none" strike="noStrike" dirty="0" err="1">
                <a:solidFill>
                  <a:srgbClr val="000000"/>
                </a:solidFill>
                <a:effectLst/>
                <a:latin typeface="+mj-lt"/>
              </a:rPr>
              <a:t>hari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terakhir</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penyampaian</a:t>
            </a:r>
            <a:r>
              <a:rPr lang="en-ID" sz="1400" b="0" i="0" u="none" strike="noStrike" dirty="0">
                <a:solidFill>
                  <a:srgbClr val="000000"/>
                </a:solidFill>
                <a:effectLst/>
                <a:latin typeface="+mj-lt"/>
              </a:rPr>
              <a:t> LADK, </a:t>
            </a:r>
            <a:r>
              <a:rPr lang="en-ID" sz="1400" i="1" dirty="0" err="1">
                <a:solidFill>
                  <a:srgbClr val="000000"/>
                </a:solidFill>
                <a:latin typeface="+mj-lt"/>
              </a:rPr>
              <a:t>A</a:t>
            </a:r>
            <a:r>
              <a:rPr lang="en-ID" sz="1400" b="0" i="1" u="none" strike="noStrike" dirty="0" err="1">
                <a:solidFill>
                  <a:srgbClr val="000000"/>
                </a:solidFill>
                <a:effectLst/>
                <a:latin typeface="+mj-lt"/>
              </a:rPr>
              <a:t>pakah</a:t>
            </a:r>
            <a:r>
              <a:rPr lang="en-ID" sz="1400" b="0" i="1" u="none" strike="noStrike" dirty="0">
                <a:solidFill>
                  <a:srgbClr val="000000"/>
                </a:solidFill>
                <a:effectLst/>
                <a:latin typeface="+mj-lt"/>
              </a:rPr>
              <a:t> LADK </a:t>
            </a:r>
            <a:r>
              <a:rPr lang="en-ID" sz="1400" b="0" i="1" u="none" strike="noStrike" dirty="0" err="1">
                <a:solidFill>
                  <a:srgbClr val="000000"/>
                </a:solidFill>
                <a:effectLst/>
                <a:latin typeface="+mj-lt"/>
              </a:rPr>
              <a:t>tersebut</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disampaikan</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ke</a:t>
            </a:r>
            <a:r>
              <a:rPr lang="en-ID" sz="1400" b="0" i="1" u="none" strike="noStrike" dirty="0">
                <a:solidFill>
                  <a:srgbClr val="000000"/>
                </a:solidFill>
                <a:effectLst/>
                <a:latin typeface="+mj-lt"/>
              </a:rPr>
              <a:t> KPU </a:t>
            </a:r>
            <a:r>
              <a:rPr lang="en-ID" sz="1400" b="0" i="1" u="none" strike="noStrike" dirty="0" err="1">
                <a:solidFill>
                  <a:srgbClr val="000000"/>
                </a:solidFill>
                <a:effectLst/>
                <a:latin typeface="+mj-lt"/>
              </a:rPr>
              <a:t>tepat</a:t>
            </a:r>
            <a:r>
              <a:rPr lang="en-ID" sz="1400" b="0" i="1" u="none" strike="noStrike" dirty="0">
                <a:solidFill>
                  <a:srgbClr val="000000"/>
                </a:solidFill>
                <a:effectLst/>
                <a:latin typeface="+mj-lt"/>
              </a:rPr>
              <a:t> pada 27 November </a:t>
            </a:r>
            <a:r>
              <a:rPr lang="en-ID" sz="1400" b="0" i="1" u="none" strike="noStrike" dirty="0" err="1">
                <a:solidFill>
                  <a:srgbClr val="000000"/>
                </a:solidFill>
                <a:effectLst/>
                <a:latin typeface="+mj-lt"/>
              </a:rPr>
              <a:t>sesuai</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dengan</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jadwal</a:t>
            </a:r>
            <a:r>
              <a:rPr lang="en-ID" sz="1400" b="0" i="1" u="none" strike="noStrike" dirty="0">
                <a:solidFill>
                  <a:srgbClr val="000000"/>
                </a:solidFill>
                <a:effectLst/>
                <a:latin typeface="+mj-lt"/>
              </a:rPr>
              <a:t> yang </a:t>
            </a:r>
            <a:r>
              <a:rPr lang="en-ID" sz="1400" b="0" i="1" u="none" strike="noStrike" dirty="0" err="1">
                <a:solidFill>
                  <a:srgbClr val="000000"/>
                </a:solidFill>
                <a:effectLst/>
                <a:latin typeface="+mj-lt"/>
              </a:rPr>
              <a:t>sudah</a:t>
            </a:r>
            <a:r>
              <a:rPr lang="en-ID" sz="1400" b="0" i="1" u="none" strike="noStrike" dirty="0">
                <a:solidFill>
                  <a:srgbClr val="000000"/>
                </a:solidFill>
                <a:effectLst/>
                <a:latin typeface="+mj-lt"/>
              </a:rPr>
              <a:t> </a:t>
            </a:r>
            <a:r>
              <a:rPr lang="en-ID" sz="1400" b="0" i="1" u="none" strike="noStrike" dirty="0" err="1">
                <a:solidFill>
                  <a:srgbClr val="000000"/>
                </a:solidFill>
                <a:effectLst/>
                <a:latin typeface="+mj-lt"/>
              </a:rPr>
              <a:t>ditetapkan</a:t>
            </a:r>
            <a:r>
              <a:rPr lang="en-ID" sz="1400" b="0" i="0" u="none" strike="noStrike" dirty="0">
                <a:solidFill>
                  <a:srgbClr val="000000"/>
                </a:solidFill>
                <a:effectLst/>
                <a:latin typeface="+mj-lt"/>
              </a:rPr>
              <a:t>?</a:t>
            </a:r>
          </a:p>
          <a:p>
            <a:pPr marL="285750" indent="-285750">
              <a:buFont typeface="Wingdings" pitchFamily="2" charset="2"/>
              <a:buChar char="Ø"/>
            </a:pPr>
            <a:r>
              <a:rPr lang="en-ID" sz="1400" b="0" i="0" u="none" strike="noStrike" dirty="0" err="1">
                <a:solidFill>
                  <a:srgbClr val="000000"/>
                </a:solidFill>
                <a:effectLst/>
                <a:latin typeface="+mj-lt"/>
              </a:rPr>
              <a:t>Penting</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bagi</a:t>
            </a:r>
            <a:r>
              <a:rPr lang="en-ID" sz="1400" b="0" i="0" u="none" strike="noStrike" dirty="0">
                <a:solidFill>
                  <a:srgbClr val="000000"/>
                </a:solidFill>
                <a:effectLst/>
                <a:latin typeface="+mj-lt"/>
              </a:rPr>
              <a:t> KPU </a:t>
            </a:r>
            <a:r>
              <a:rPr lang="en-ID" sz="1400" b="0" i="0" u="none" strike="noStrike" dirty="0" err="1">
                <a:solidFill>
                  <a:srgbClr val="000000"/>
                </a:solidFill>
                <a:effectLst/>
                <a:latin typeface="+mj-lt"/>
              </a:rPr>
              <a:t>untuk</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mempublikasikan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atau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mencantumkan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waktu</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penyampaian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dokumen</a:t>
            </a:r>
            <a:r>
              <a:rPr lang="en-ID" sz="1400" b="0" i="0" u="none" strike="noStrike" dirty="0">
                <a:solidFill>
                  <a:srgbClr val="000000"/>
                </a:solidFill>
                <a:effectLst/>
                <a:latin typeface="+mj-lt"/>
              </a:rPr>
              <a:t> LADK </a:t>
            </a:r>
            <a:r>
              <a:rPr lang="en-ID" sz="1400" b="0" i="0" u="none" strike="noStrike" dirty="0" err="1">
                <a:solidFill>
                  <a:srgbClr val="000000"/>
                </a:solidFill>
                <a:effectLst/>
                <a:latin typeface="+mj-lt"/>
              </a:rPr>
              <a:t>dari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tiga</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pasangan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calon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dan wakil </a:t>
            </a:r>
            <a:r>
              <a:rPr lang="en-ID" sz="1400" b="0" i="0" u="none" strike="noStrike" dirty="0" err="1">
                <a:solidFill>
                  <a:srgbClr val="000000"/>
                </a:solidFill>
                <a:effectLst/>
                <a:latin typeface="+mj-lt"/>
              </a:rPr>
              <a:t>presiden</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dalam</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sistem</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informasi</a:t>
            </a:r>
            <a:r>
              <a:rPr lang="en-ID" sz="1400" b="0" i="0" u="none" strike="noStrike" dirty="0">
                <a:solidFill>
                  <a:srgbClr val="000000"/>
                </a:solidFill>
                <a:effectLst/>
                <a:latin typeface="+mj-lt"/>
              </a:rPr>
              <a:t> </a:t>
            </a:r>
            <a:r>
              <a:rPr lang="en-ID" sz="1400" b="0" i="0" u="none" strike="noStrike" dirty="0" err="1">
                <a:solidFill>
                  <a:srgbClr val="000000"/>
                </a:solidFill>
                <a:effectLst/>
                <a:latin typeface="+mj-lt"/>
              </a:rPr>
              <a:t>kampanye</a:t>
            </a:r>
            <a:r>
              <a:rPr lang="en-ID" sz="1400" b="0" i="0" u="none" strike="noStrike" dirty="0">
                <a:solidFill>
                  <a:srgbClr val="000000"/>
                </a:solidFill>
                <a:effectLst/>
                <a:latin typeface="+mj-lt"/>
              </a:rPr>
              <a:t> dan dana </a:t>
            </a:r>
            <a:r>
              <a:rPr lang="en-ID" sz="1400" b="0" i="0" u="none" strike="noStrike" dirty="0" err="1">
                <a:solidFill>
                  <a:srgbClr val="000000"/>
                </a:solidFill>
                <a:effectLst/>
                <a:latin typeface="+mj-lt"/>
              </a:rPr>
              <a:t>kampanye</a:t>
            </a:r>
            <a:r>
              <a:rPr lang="en-ID" sz="1400" b="0" i="0" u="none" strike="noStrike" dirty="0">
                <a:solidFill>
                  <a:srgbClr val="000000"/>
                </a:solidFill>
                <a:effectLst/>
                <a:latin typeface="+mj-lt"/>
              </a:rPr>
              <a:t>. </a:t>
            </a:r>
            <a:endParaRPr lang="en-ID" sz="1400" b="0" dirty="0">
              <a:effectLst/>
              <a:latin typeface="+mj-lt"/>
            </a:endParaRPr>
          </a:p>
        </p:txBody>
      </p:sp>
    </p:spTree>
    <p:extLst>
      <p:ext uri="{BB962C8B-B14F-4D97-AF65-F5344CB8AC3E}">
        <p14:creationId xmlns:p14="http://schemas.microsoft.com/office/powerpoint/2010/main" val="344471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71B4F-4511-CE41-AF44-B8E316E72FDD}"/>
              </a:ext>
            </a:extLst>
          </p:cNvPr>
          <p:cNvGrpSpPr/>
          <p:nvPr/>
        </p:nvGrpSpPr>
        <p:grpSpPr>
          <a:xfrm rot="16200000">
            <a:off x="280262" y="265109"/>
            <a:ext cx="923480" cy="918362"/>
            <a:chOff x="11046855" y="265109"/>
            <a:chExt cx="923480" cy="918362"/>
          </a:xfrm>
          <a:solidFill>
            <a:srgbClr val="4472C4"/>
          </a:solidFill>
        </p:grpSpPr>
        <p:grpSp>
          <p:nvGrpSpPr>
            <p:cNvPr id="5" name="Group 4">
              <a:extLst>
                <a:ext uri="{FF2B5EF4-FFF2-40B4-BE49-F238E27FC236}">
                  <a16:creationId xmlns:a16="http://schemas.microsoft.com/office/drawing/2014/main" id="{1E4CFD98-1A2A-D543-8CDA-61610CD46477}"/>
                </a:ext>
              </a:extLst>
            </p:cNvPr>
            <p:cNvGrpSpPr/>
            <p:nvPr/>
          </p:nvGrpSpPr>
          <p:grpSpPr>
            <a:xfrm>
              <a:off x="11046855" y="265109"/>
              <a:ext cx="918360" cy="140421"/>
              <a:chOff x="9931400" y="330197"/>
              <a:chExt cx="1422400" cy="217490"/>
            </a:xfrm>
            <a:grpFill/>
          </p:grpSpPr>
          <p:sp>
            <p:nvSpPr>
              <p:cNvPr id="17" name="Oval 16">
                <a:extLst>
                  <a:ext uri="{FF2B5EF4-FFF2-40B4-BE49-F238E27FC236}">
                    <a16:creationId xmlns:a16="http://schemas.microsoft.com/office/drawing/2014/main" id="{98A71E45-31C1-CF40-A239-52A27A7F89D6}"/>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B9CF8-314A-4B43-920C-CDF34B023875}"/>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C700DF-64BE-844A-9E45-7F38B81B34AB}"/>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A339E-B044-7B40-8C3E-B76B17300834}"/>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69B1C5-9990-D641-A911-C5BA8824928D}"/>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D02FF53-153B-DC43-B1F3-448B97F0818D}"/>
                </a:ext>
              </a:extLst>
            </p:cNvPr>
            <p:cNvGrpSpPr/>
            <p:nvPr/>
          </p:nvGrpSpPr>
          <p:grpSpPr>
            <a:xfrm rot="5400000">
              <a:off x="11440945" y="654081"/>
              <a:ext cx="918360" cy="140420"/>
              <a:chOff x="9931400" y="330197"/>
              <a:chExt cx="1422400" cy="217490"/>
            </a:xfrm>
            <a:grpFill/>
          </p:grpSpPr>
          <p:sp>
            <p:nvSpPr>
              <p:cNvPr id="12" name="Oval 11">
                <a:extLst>
                  <a:ext uri="{FF2B5EF4-FFF2-40B4-BE49-F238E27FC236}">
                    <a16:creationId xmlns:a16="http://schemas.microsoft.com/office/drawing/2014/main" id="{B5BC069B-FD1C-7741-9458-7C1CBEA1935E}"/>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AB01ED-2210-1549-91A1-092D5A850113}"/>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0883C4-45CE-AF4F-8998-B4A359858B87}"/>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2916AA-ABB5-CD43-92BD-50D60EB26301}"/>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F8AE05-64C9-034F-899A-0A20FD79C1AE}"/>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1E51F12-B442-F64F-85A9-2BD015AFEAAC}"/>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536179-AC66-4540-931A-B3D7672F6C35}"/>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7D8D07-B595-DE40-851A-59CA33D6F685}"/>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8947-4CAB-6D4A-B667-7BDF3B4AD91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F6BB92-5551-5B4F-BF00-758A45214E5B}"/>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18C49-AB7F-9A4E-AC88-F2A6F401AB13}"/>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C82646-E383-A644-8451-0F43BE1B0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graphicFrame>
        <p:nvGraphicFramePr>
          <p:cNvPr id="29" name="Table 28">
            <a:extLst>
              <a:ext uri="{FF2B5EF4-FFF2-40B4-BE49-F238E27FC236}">
                <a16:creationId xmlns:a16="http://schemas.microsoft.com/office/drawing/2014/main" id="{2190AAE7-6289-3A70-67D4-557C15B476B1}"/>
              </a:ext>
            </a:extLst>
          </p:cNvPr>
          <p:cNvGraphicFramePr>
            <a:graphicFrameLocks noGrp="1"/>
          </p:cNvGraphicFramePr>
          <p:nvPr>
            <p:extLst>
              <p:ext uri="{D42A27DB-BD31-4B8C-83A1-F6EECF244321}">
                <p14:modId xmlns:p14="http://schemas.microsoft.com/office/powerpoint/2010/main" val="872016474"/>
              </p:ext>
            </p:extLst>
          </p:nvPr>
        </p:nvGraphicFramePr>
        <p:xfrm>
          <a:off x="186172" y="1536849"/>
          <a:ext cx="5791069" cy="4684732"/>
        </p:xfrm>
        <a:graphic>
          <a:graphicData uri="http://schemas.openxmlformats.org/drawingml/2006/table">
            <a:tbl>
              <a:tblPr firstRow="1" firstCol="1" bandRow="1">
                <a:tableStyleId>{5C22544A-7EE6-4342-B048-85BDC9FD1C3A}</a:tableStyleId>
              </a:tblPr>
              <a:tblGrid>
                <a:gridCol w="2125605">
                  <a:extLst>
                    <a:ext uri="{9D8B030D-6E8A-4147-A177-3AD203B41FA5}">
                      <a16:colId xmlns:a16="http://schemas.microsoft.com/office/drawing/2014/main" val="863492707"/>
                    </a:ext>
                  </a:extLst>
                </a:gridCol>
                <a:gridCol w="864163">
                  <a:extLst>
                    <a:ext uri="{9D8B030D-6E8A-4147-A177-3AD203B41FA5}">
                      <a16:colId xmlns:a16="http://schemas.microsoft.com/office/drawing/2014/main" val="3344664618"/>
                    </a:ext>
                  </a:extLst>
                </a:gridCol>
                <a:gridCol w="855595">
                  <a:extLst>
                    <a:ext uri="{9D8B030D-6E8A-4147-A177-3AD203B41FA5}">
                      <a16:colId xmlns:a16="http://schemas.microsoft.com/office/drawing/2014/main" val="3213785475"/>
                    </a:ext>
                  </a:extLst>
                </a:gridCol>
                <a:gridCol w="866841">
                  <a:extLst>
                    <a:ext uri="{9D8B030D-6E8A-4147-A177-3AD203B41FA5}">
                      <a16:colId xmlns:a16="http://schemas.microsoft.com/office/drawing/2014/main" val="378320250"/>
                    </a:ext>
                  </a:extLst>
                </a:gridCol>
                <a:gridCol w="1078865">
                  <a:extLst>
                    <a:ext uri="{9D8B030D-6E8A-4147-A177-3AD203B41FA5}">
                      <a16:colId xmlns:a16="http://schemas.microsoft.com/office/drawing/2014/main" val="3357762968"/>
                    </a:ext>
                  </a:extLst>
                </a:gridCol>
              </a:tblGrid>
              <a:tr h="185453">
                <a:tc gridSpan="5">
                  <a:txBody>
                    <a:bodyPr/>
                    <a:lstStyle/>
                    <a:p>
                      <a:pPr algn="ctr"/>
                      <a:r>
                        <a:rPr lang="en-ID" sz="1100" kern="0">
                          <a:effectLst/>
                        </a:rPr>
                        <a:t>Dana Kampanye Berdasarkan Dokumen LADK di Download Pada Website SIKADEKA</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919396"/>
                  </a:ext>
                </a:extLst>
              </a:tr>
              <a:tr h="358192">
                <a:tc gridSpan="5">
                  <a:txBody>
                    <a:bodyPr/>
                    <a:lstStyle/>
                    <a:p>
                      <a:pPr algn="ctr"/>
                      <a:r>
                        <a:rPr lang="en-ID" sz="1100" kern="0">
                          <a:effectLst/>
                        </a:rPr>
                        <a:t>Paslon No. 1 Anies Baswedan &amp; Muhaimin Iskandar</a:t>
                      </a:r>
                      <a:endParaRPr lang="en-ID" sz="900" kern="100">
                        <a:effectLst/>
                      </a:endParaRPr>
                    </a:p>
                    <a:p>
                      <a:pPr algn="ctr"/>
                      <a:r>
                        <a:rPr lang="en-ID" sz="11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8428393"/>
                  </a:ext>
                </a:extLst>
              </a:tr>
              <a:tr h="154544">
                <a:tc>
                  <a:txBody>
                    <a:bodyPr/>
                    <a:lstStyle/>
                    <a:p>
                      <a:pPr algn="ctr"/>
                      <a:r>
                        <a:rPr lang="en-ID" sz="800" kern="0">
                          <a:effectLst/>
                        </a:rPr>
                        <a:t>Sumber</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Uang</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Barang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Jasa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837014907"/>
                  </a:ext>
                </a:extLst>
              </a:tr>
              <a:tr h="154544">
                <a:tc>
                  <a:txBody>
                    <a:bodyPr/>
                    <a:lstStyle/>
                    <a:p>
                      <a:r>
                        <a:rPr lang="en-ID" sz="800" kern="0">
                          <a:effectLst/>
                        </a:rPr>
                        <a:t>Pasangan Calon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818150193"/>
                  </a:ext>
                </a:extLst>
              </a:tr>
              <a:tr h="154544">
                <a:tc>
                  <a:txBody>
                    <a:bodyPr/>
                    <a:lstStyle/>
                    <a:p>
                      <a:r>
                        <a:rPr lang="en-ID" sz="800" kern="0">
                          <a:effectLst/>
                        </a:rPr>
                        <a:t>Partai Politik atau Gabungan Partai Politik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235821892"/>
                  </a:ext>
                </a:extLst>
              </a:tr>
              <a:tr h="154544">
                <a:tc>
                  <a:txBody>
                    <a:bodyPr/>
                    <a:lstStyle/>
                    <a:p>
                      <a:r>
                        <a:rPr lang="en-ID" sz="800" kern="0">
                          <a:effectLst/>
                        </a:rPr>
                        <a:t>Perseorangan</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211777719"/>
                  </a:ext>
                </a:extLst>
              </a:tr>
              <a:tr h="154544">
                <a:tc>
                  <a:txBody>
                    <a:bodyPr/>
                    <a:lstStyle/>
                    <a:p>
                      <a:r>
                        <a:rPr lang="en-ID" sz="800" kern="0">
                          <a:effectLst/>
                        </a:rPr>
                        <a:t>Kelompok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495375769"/>
                  </a:ext>
                </a:extLst>
              </a:tr>
              <a:tr h="154544">
                <a:tc>
                  <a:txBody>
                    <a:bodyPr/>
                    <a:lstStyle/>
                    <a:p>
                      <a:r>
                        <a:rPr lang="en-ID" sz="800" kern="0">
                          <a:effectLst/>
                        </a:rPr>
                        <a:t>Perusahan/Badan Usaha Nonpemerintah</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130130779"/>
                  </a:ext>
                </a:extLst>
              </a:tr>
              <a:tr h="154544">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059218349"/>
                  </a:ext>
                </a:extLst>
              </a:tr>
              <a:tr h="358192">
                <a:tc gridSpan="5">
                  <a:txBody>
                    <a:bodyPr/>
                    <a:lstStyle/>
                    <a:p>
                      <a:pPr algn="ctr"/>
                      <a:r>
                        <a:rPr lang="en-ID" sz="1100" kern="0">
                          <a:effectLst/>
                        </a:rPr>
                        <a:t>Paslon No. 2 Prabowo Subianto &amp; Gibran Rakabuming Raka </a:t>
                      </a:r>
                      <a:endParaRPr lang="en-ID" sz="900" kern="100">
                        <a:effectLst/>
                      </a:endParaRPr>
                    </a:p>
                    <a:p>
                      <a:pPr algn="ctr"/>
                      <a:r>
                        <a:rPr lang="en-ID" sz="11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94277941"/>
                  </a:ext>
                </a:extLst>
              </a:tr>
              <a:tr h="154544">
                <a:tc>
                  <a:txBody>
                    <a:bodyPr/>
                    <a:lstStyle/>
                    <a:p>
                      <a:pPr algn="ctr"/>
                      <a:r>
                        <a:rPr lang="en-ID" sz="800" kern="0">
                          <a:effectLst/>
                        </a:rPr>
                        <a:t>Sumber</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Uang</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Barang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Jasa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2536464765"/>
                  </a:ext>
                </a:extLst>
              </a:tr>
              <a:tr h="154544">
                <a:tc>
                  <a:txBody>
                    <a:bodyPr/>
                    <a:lstStyle/>
                    <a:p>
                      <a:r>
                        <a:rPr lang="en-ID" sz="800" kern="0">
                          <a:effectLst/>
                        </a:rPr>
                        <a:t>Pasangan Calon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4227616837"/>
                  </a:ext>
                </a:extLst>
              </a:tr>
              <a:tr h="154544">
                <a:tc>
                  <a:txBody>
                    <a:bodyPr/>
                    <a:lstStyle/>
                    <a:p>
                      <a:r>
                        <a:rPr lang="en-ID" sz="800" kern="0">
                          <a:effectLst/>
                        </a:rPr>
                        <a:t>Partai Politik atau Gabungan Partai Politik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600.000.000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28.838.800.000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29.438.800.000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1146568370"/>
                  </a:ext>
                </a:extLst>
              </a:tr>
              <a:tr h="154544">
                <a:tc>
                  <a:txBody>
                    <a:bodyPr/>
                    <a:lstStyle/>
                    <a:p>
                      <a:r>
                        <a:rPr lang="en-ID" sz="800" kern="0">
                          <a:effectLst/>
                        </a:rPr>
                        <a:t>Perseorangan</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382753996"/>
                  </a:ext>
                </a:extLst>
              </a:tr>
              <a:tr h="154544">
                <a:tc>
                  <a:txBody>
                    <a:bodyPr/>
                    <a:lstStyle/>
                    <a:p>
                      <a:r>
                        <a:rPr lang="en-ID" sz="800" kern="0">
                          <a:effectLst/>
                        </a:rPr>
                        <a:t>Kelompok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783192879"/>
                  </a:ext>
                </a:extLst>
              </a:tr>
              <a:tr h="162272">
                <a:tc>
                  <a:txBody>
                    <a:bodyPr/>
                    <a:lstStyle/>
                    <a:p>
                      <a:r>
                        <a:rPr lang="en-ID" sz="800" kern="0">
                          <a:effectLst/>
                        </a:rPr>
                        <a:t>Perusahan/Badan Usaha Nonpemerintah</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1901070902"/>
                  </a:ext>
                </a:extLst>
              </a:tr>
              <a:tr h="271999">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600.000.000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28.838.800.000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31.438.800.000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4057756985"/>
                  </a:ext>
                </a:extLst>
              </a:tr>
              <a:tr h="358192">
                <a:tc gridSpan="5">
                  <a:txBody>
                    <a:bodyPr/>
                    <a:lstStyle/>
                    <a:p>
                      <a:pPr algn="ctr"/>
                      <a:r>
                        <a:rPr lang="en-ID" sz="1100" kern="0">
                          <a:effectLst/>
                        </a:rPr>
                        <a:t>Paslon No. 3 Ganjar Pranowo &amp; Mahfud MD </a:t>
                      </a:r>
                      <a:endParaRPr lang="en-ID" sz="900" kern="100">
                        <a:effectLst/>
                      </a:endParaRPr>
                    </a:p>
                    <a:p>
                      <a:pPr algn="ctr"/>
                      <a:r>
                        <a:rPr lang="en-ID" sz="11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2404067"/>
                  </a:ext>
                </a:extLst>
              </a:tr>
              <a:tr h="162272">
                <a:tc>
                  <a:txBody>
                    <a:bodyPr/>
                    <a:lstStyle/>
                    <a:p>
                      <a:pPr algn="ctr"/>
                      <a:r>
                        <a:rPr lang="en-ID" sz="800" kern="0">
                          <a:effectLst/>
                        </a:rPr>
                        <a:t>Sumber</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Uang</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Barang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ctr"/>
                      <a:r>
                        <a:rPr lang="en-ID" sz="800" kern="0">
                          <a:effectLst/>
                        </a:rPr>
                        <a:t>Jasa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2886283257"/>
                  </a:ext>
                </a:extLst>
              </a:tr>
              <a:tr h="162272">
                <a:tc>
                  <a:txBody>
                    <a:bodyPr/>
                    <a:lstStyle/>
                    <a:p>
                      <a:r>
                        <a:rPr lang="en-ID" sz="800" kern="0">
                          <a:effectLst/>
                        </a:rPr>
                        <a:t>Pasangan Calon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25.000.000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25.000.000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863526569"/>
                  </a:ext>
                </a:extLst>
              </a:tr>
              <a:tr h="162272">
                <a:tc>
                  <a:txBody>
                    <a:bodyPr/>
                    <a:lstStyle/>
                    <a:p>
                      <a:r>
                        <a:rPr lang="en-ID" sz="800" kern="0">
                          <a:effectLst/>
                        </a:rPr>
                        <a:t>Partai Politik atau Gabungan Partai Politik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2.950.000.000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2.950.000.000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2850514825"/>
                  </a:ext>
                </a:extLst>
              </a:tr>
              <a:tr h="162272">
                <a:tc>
                  <a:txBody>
                    <a:bodyPr/>
                    <a:lstStyle/>
                    <a:p>
                      <a:r>
                        <a:rPr lang="en-ID" sz="800" kern="0">
                          <a:effectLst/>
                        </a:rPr>
                        <a:t>Perseorangan</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13886339"/>
                  </a:ext>
                </a:extLst>
              </a:tr>
              <a:tr h="162272">
                <a:tc>
                  <a:txBody>
                    <a:bodyPr/>
                    <a:lstStyle/>
                    <a:p>
                      <a:r>
                        <a:rPr lang="en-ID" sz="800" kern="0">
                          <a:effectLst/>
                        </a:rPr>
                        <a:t>Kelompok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567187729"/>
                  </a:ext>
                </a:extLst>
              </a:tr>
              <a:tr h="162272">
                <a:tc>
                  <a:txBody>
                    <a:bodyPr/>
                    <a:lstStyle/>
                    <a:p>
                      <a:r>
                        <a:rPr lang="en-ID" sz="800" kern="0">
                          <a:effectLst/>
                        </a:rPr>
                        <a:t>Perusahan/Badan Usaha Nonpemerintah</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3909498486"/>
                  </a:ext>
                </a:extLst>
              </a:tr>
              <a:tr h="162272">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2.975.000.000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tc>
                  <a:txBody>
                    <a:bodyPr/>
                    <a:lstStyle/>
                    <a:p>
                      <a:pPr algn="r"/>
                      <a:r>
                        <a:rPr lang="en-ID" sz="800" kern="0" dirty="0">
                          <a:effectLst/>
                        </a:rPr>
                        <a:t>2.975.000.000</a:t>
                      </a:r>
                      <a:endParaRPr lang="en-ID"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077" marR="52077" marT="0" marB="0"/>
                </a:tc>
                <a:extLst>
                  <a:ext uri="{0D108BD9-81ED-4DB2-BD59-A6C34878D82A}">
                    <a16:rowId xmlns:a16="http://schemas.microsoft.com/office/drawing/2014/main" val="1713944028"/>
                  </a:ext>
                </a:extLst>
              </a:tr>
            </a:tbl>
          </a:graphicData>
        </a:graphic>
      </p:graphicFrame>
      <p:graphicFrame>
        <p:nvGraphicFramePr>
          <p:cNvPr id="30" name="Table 29">
            <a:extLst>
              <a:ext uri="{FF2B5EF4-FFF2-40B4-BE49-F238E27FC236}">
                <a16:creationId xmlns:a16="http://schemas.microsoft.com/office/drawing/2014/main" id="{C5E6989E-2B2E-3C8E-850E-7E3044DD7FF4}"/>
              </a:ext>
            </a:extLst>
          </p:cNvPr>
          <p:cNvGraphicFramePr>
            <a:graphicFrameLocks noGrp="1"/>
          </p:cNvGraphicFramePr>
          <p:nvPr>
            <p:extLst>
              <p:ext uri="{D42A27DB-BD31-4B8C-83A1-F6EECF244321}">
                <p14:modId xmlns:p14="http://schemas.microsoft.com/office/powerpoint/2010/main" val="3945841406"/>
              </p:ext>
            </p:extLst>
          </p:nvPr>
        </p:nvGraphicFramePr>
        <p:xfrm>
          <a:off x="6098573" y="1536849"/>
          <a:ext cx="5935385" cy="4680917"/>
        </p:xfrm>
        <a:graphic>
          <a:graphicData uri="http://schemas.openxmlformats.org/drawingml/2006/table">
            <a:tbl>
              <a:tblPr firstRow="1" firstCol="1" bandRow="1">
                <a:tableStyleId>{5C22544A-7EE6-4342-B048-85BDC9FD1C3A}</a:tableStyleId>
              </a:tblPr>
              <a:tblGrid>
                <a:gridCol w="2153828">
                  <a:extLst>
                    <a:ext uri="{9D8B030D-6E8A-4147-A177-3AD203B41FA5}">
                      <a16:colId xmlns:a16="http://schemas.microsoft.com/office/drawing/2014/main" val="1932042228"/>
                    </a:ext>
                  </a:extLst>
                </a:gridCol>
                <a:gridCol w="893666">
                  <a:extLst>
                    <a:ext uri="{9D8B030D-6E8A-4147-A177-3AD203B41FA5}">
                      <a16:colId xmlns:a16="http://schemas.microsoft.com/office/drawing/2014/main" val="546442626"/>
                    </a:ext>
                  </a:extLst>
                </a:gridCol>
                <a:gridCol w="848526">
                  <a:extLst>
                    <a:ext uri="{9D8B030D-6E8A-4147-A177-3AD203B41FA5}">
                      <a16:colId xmlns:a16="http://schemas.microsoft.com/office/drawing/2014/main" val="2749289149"/>
                    </a:ext>
                  </a:extLst>
                </a:gridCol>
                <a:gridCol w="903340">
                  <a:extLst>
                    <a:ext uri="{9D8B030D-6E8A-4147-A177-3AD203B41FA5}">
                      <a16:colId xmlns:a16="http://schemas.microsoft.com/office/drawing/2014/main" val="3630324545"/>
                    </a:ext>
                  </a:extLst>
                </a:gridCol>
                <a:gridCol w="1136025">
                  <a:extLst>
                    <a:ext uri="{9D8B030D-6E8A-4147-A177-3AD203B41FA5}">
                      <a16:colId xmlns:a16="http://schemas.microsoft.com/office/drawing/2014/main" val="1044022601"/>
                    </a:ext>
                  </a:extLst>
                </a:gridCol>
              </a:tblGrid>
              <a:tr h="186134">
                <a:tc gridSpan="5">
                  <a:txBody>
                    <a:bodyPr/>
                    <a:lstStyle/>
                    <a:p>
                      <a:pPr algn="ctr"/>
                      <a:r>
                        <a:rPr lang="en-ID" sz="1100" kern="0">
                          <a:effectLst/>
                        </a:rPr>
                        <a:t>Dana Kampanye Berdasarkan Tampilan Pada Website SIKADEKA</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5134003"/>
                  </a:ext>
                </a:extLst>
              </a:tr>
              <a:tr h="358192">
                <a:tc gridSpan="5">
                  <a:txBody>
                    <a:bodyPr/>
                    <a:lstStyle/>
                    <a:p>
                      <a:pPr algn="ctr"/>
                      <a:r>
                        <a:rPr lang="en-ID" sz="1100" kern="0" dirty="0" err="1">
                          <a:effectLst/>
                        </a:rPr>
                        <a:t>Paslon</a:t>
                      </a:r>
                      <a:r>
                        <a:rPr lang="en-ID" sz="1100" kern="0" dirty="0">
                          <a:effectLst/>
                        </a:rPr>
                        <a:t> No. 1 </a:t>
                      </a:r>
                      <a:r>
                        <a:rPr lang="en-ID" sz="1100" kern="0" dirty="0" err="1">
                          <a:effectLst/>
                        </a:rPr>
                        <a:t>Anies</a:t>
                      </a:r>
                      <a:r>
                        <a:rPr lang="en-ID" sz="1100" kern="0" dirty="0">
                          <a:effectLst/>
                        </a:rPr>
                        <a:t> </a:t>
                      </a:r>
                      <a:r>
                        <a:rPr lang="en-ID" sz="1100" kern="0" dirty="0" err="1">
                          <a:effectLst/>
                        </a:rPr>
                        <a:t>Baswedan</a:t>
                      </a:r>
                      <a:r>
                        <a:rPr lang="en-ID" sz="1100" kern="0" dirty="0">
                          <a:effectLst/>
                        </a:rPr>
                        <a:t> &amp; </a:t>
                      </a:r>
                      <a:r>
                        <a:rPr lang="en-ID" sz="1100" kern="0" dirty="0" err="1">
                          <a:effectLst/>
                        </a:rPr>
                        <a:t>Muhaimin</a:t>
                      </a:r>
                      <a:r>
                        <a:rPr lang="en-ID" sz="1100" kern="0" dirty="0">
                          <a:effectLst/>
                        </a:rPr>
                        <a:t> Iskandar </a:t>
                      </a:r>
                      <a:endParaRPr lang="en-ID" sz="900" kern="100" dirty="0">
                        <a:effectLst/>
                      </a:endParaRPr>
                    </a:p>
                    <a:p>
                      <a:pPr algn="ctr"/>
                      <a:r>
                        <a:rPr lang="en-ID" sz="1100" kern="0" dirty="0">
                          <a:effectLst/>
                        </a:rPr>
                        <a:t> </a:t>
                      </a:r>
                      <a:endParaRPr lang="en-ID"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2271900"/>
                  </a:ext>
                </a:extLst>
              </a:tr>
              <a:tr h="162867">
                <a:tc>
                  <a:txBody>
                    <a:bodyPr/>
                    <a:lstStyle/>
                    <a:p>
                      <a:pPr algn="ctr"/>
                      <a:r>
                        <a:rPr lang="en-ID" sz="800" kern="0">
                          <a:effectLst/>
                        </a:rPr>
                        <a:t>Sumber</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Uang</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Barang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Jasa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120292535"/>
                  </a:ext>
                </a:extLst>
              </a:tr>
              <a:tr h="162867">
                <a:tc>
                  <a:txBody>
                    <a:bodyPr/>
                    <a:lstStyle/>
                    <a:p>
                      <a:r>
                        <a:rPr lang="en-ID" sz="800" kern="0">
                          <a:effectLst/>
                        </a:rPr>
                        <a:t>Pasangan Calon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1706476097"/>
                  </a:ext>
                </a:extLst>
              </a:tr>
              <a:tr h="162867">
                <a:tc>
                  <a:txBody>
                    <a:bodyPr/>
                    <a:lstStyle/>
                    <a:p>
                      <a:r>
                        <a:rPr lang="en-ID" sz="800" kern="0">
                          <a:effectLst/>
                        </a:rPr>
                        <a:t>Partai Politik atau Gabungan Partai Politik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1007507039"/>
                  </a:ext>
                </a:extLst>
              </a:tr>
              <a:tr h="162867">
                <a:tc>
                  <a:txBody>
                    <a:bodyPr/>
                    <a:lstStyle/>
                    <a:p>
                      <a:r>
                        <a:rPr lang="en-ID" sz="800" kern="0">
                          <a:effectLst/>
                        </a:rPr>
                        <a:t>Perseorangan</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920934585"/>
                  </a:ext>
                </a:extLst>
              </a:tr>
              <a:tr h="162867">
                <a:tc>
                  <a:txBody>
                    <a:bodyPr/>
                    <a:lstStyle/>
                    <a:p>
                      <a:r>
                        <a:rPr lang="en-ID" sz="800" kern="0">
                          <a:effectLst/>
                        </a:rPr>
                        <a:t>Kelompok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1672755064"/>
                  </a:ext>
                </a:extLst>
              </a:tr>
              <a:tr h="162867">
                <a:tc>
                  <a:txBody>
                    <a:bodyPr/>
                    <a:lstStyle/>
                    <a:p>
                      <a:r>
                        <a:rPr lang="en-ID" sz="800" kern="0">
                          <a:effectLst/>
                        </a:rPr>
                        <a:t>Perusahan/Badan Usaha Nonpemerintah</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3486843610"/>
                  </a:ext>
                </a:extLst>
              </a:tr>
              <a:tr h="162867">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3850157810"/>
                  </a:ext>
                </a:extLst>
              </a:tr>
              <a:tr h="358192">
                <a:tc gridSpan="5">
                  <a:txBody>
                    <a:bodyPr/>
                    <a:lstStyle/>
                    <a:p>
                      <a:pPr algn="ctr"/>
                      <a:r>
                        <a:rPr lang="en-ID" sz="1100" kern="0">
                          <a:effectLst/>
                        </a:rPr>
                        <a:t>Paslon No. 2 Prabowo Subianto &amp; Gibran Rakabuming Raka </a:t>
                      </a:r>
                      <a:endParaRPr lang="en-ID" sz="900" kern="100">
                        <a:effectLst/>
                      </a:endParaRPr>
                    </a:p>
                    <a:p>
                      <a:pPr algn="ctr"/>
                      <a:r>
                        <a:rPr lang="en-ID" sz="11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5589506"/>
                  </a:ext>
                </a:extLst>
              </a:tr>
              <a:tr h="162867">
                <a:tc>
                  <a:txBody>
                    <a:bodyPr/>
                    <a:lstStyle/>
                    <a:p>
                      <a:pPr algn="ctr"/>
                      <a:r>
                        <a:rPr lang="en-ID" sz="800" kern="0">
                          <a:effectLst/>
                        </a:rPr>
                        <a:t>Sumber</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Uang</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Barang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Jasa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89205172"/>
                  </a:ext>
                </a:extLst>
              </a:tr>
              <a:tr h="162867">
                <a:tc>
                  <a:txBody>
                    <a:bodyPr/>
                    <a:lstStyle/>
                    <a:p>
                      <a:r>
                        <a:rPr lang="en-ID" sz="800" kern="0">
                          <a:effectLst/>
                        </a:rPr>
                        <a:t>Pasangan Calon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589170618"/>
                  </a:ext>
                </a:extLst>
              </a:tr>
              <a:tr h="162867">
                <a:tc>
                  <a:txBody>
                    <a:bodyPr/>
                    <a:lstStyle/>
                    <a:p>
                      <a:r>
                        <a:rPr lang="en-ID" sz="800" kern="0">
                          <a:effectLst/>
                        </a:rPr>
                        <a:t>Partai Politik atau Gabungan Partai Politik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600.000.000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28.838.800.000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29.438.800.000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3352657550"/>
                  </a:ext>
                </a:extLst>
              </a:tr>
              <a:tr h="162867">
                <a:tc>
                  <a:txBody>
                    <a:bodyPr/>
                    <a:lstStyle/>
                    <a:p>
                      <a:r>
                        <a:rPr lang="en-ID" sz="800" kern="0">
                          <a:effectLst/>
                        </a:rPr>
                        <a:t>Perseorangan</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1658694207"/>
                  </a:ext>
                </a:extLst>
              </a:tr>
              <a:tr h="162867">
                <a:tc>
                  <a:txBody>
                    <a:bodyPr/>
                    <a:lstStyle/>
                    <a:p>
                      <a:r>
                        <a:rPr lang="en-ID" sz="800" kern="0">
                          <a:effectLst/>
                        </a:rPr>
                        <a:t>Kelompok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720330174"/>
                  </a:ext>
                </a:extLst>
              </a:tr>
              <a:tr h="162867">
                <a:tc>
                  <a:txBody>
                    <a:bodyPr/>
                    <a:lstStyle/>
                    <a:p>
                      <a:r>
                        <a:rPr lang="en-ID" sz="800" kern="0">
                          <a:effectLst/>
                        </a:rPr>
                        <a:t>Perusahan/Badan Usaha Nonpemerintah</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3434557724"/>
                  </a:ext>
                </a:extLst>
              </a:tr>
              <a:tr h="162867">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600.000.000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28.838.800.000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31.438.800.000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158734511"/>
                  </a:ext>
                </a:extLst>
              </a:tr>
              <a:tr h="358192">
                <a:tc gridSpan="5">
                  <a:txBody>
                    <a:bodyPr/>
                    <a:lstStyle/>
                    <a:p>
                      <a:pPr algn="ctr"/>
                      <a:r>
                        <a:rPr lang="en-ID" sz="1100" kern="0" dirty="0" err="1">
                          <a:effectLst/>
                        </a:rPr>
                        <a:t>Paslon</a:t>
                      </a:r>
                      <a:r>
                        <a:rPr lang="en-ID" sz="1100" kern="0" dirty="0">
                          <a:effectLst/>
                        </a:rPr>
                        <a:t> No. 3 </a:t>
                      </a:r>
                      <a:r>
                        <a:rPr lang="en-ID" sz="1100" kern="0" dirty="0" err="1">
                          <a:effectLst/>
                        </a:rPr>
                        <a:t>Ganjar</a:t>
                      </a:r>
                      <a:r>
                        <a:rPr lang="en-ID" sz="1100" kern="0" dirty="0">
                          <a:effectLst/>
                        </a:rPr>
                        <a:t> </a:t>
                      </a:r>
                      <a:r>
                        <a:rPr lang="en-ID" sz="1100" kern="0" dirty="0" err="1">
                          <a:effectLst/>
                        </a:rPr>
                        <a:t>Pranowo</a:t>
                      </a:r>
                      <a:r>
                        <a:rPr lang="en-ID" sz="1100" kern="0" dirty="0">
                          <a:effectLst/>
                        </a:rPr>
                        <a:t> &amp; Mahfud MD </a:t>
                      </a:r>
                      <a:endParaRPr lang="en-ID" sz="900" kern="100" dirty="0">
                        <a:effectLst/>
                      </a:endParaRPr>
                    </a:p>
                    <a:p>
                      <a:pPr algn="ctr"/>
                      <a:r>
                        <a:rPr lang="en-ID" sz="1100" kern="0" dirty="0">
                          <a:effectLst/>
                        </a:rPr>
                        <a:t> </a:t>
                      </a:r>
                      <a:endParaRPr lang="en-ID"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7438606"/>
                  </a:ext>
                </a:extLst>
              </a:tr>
              <a:tr h="162867">
                <a:tc>
                  <a:txBody>
                    <a:bodyPr/>
                    <a:lstStyle/>
                    <a:p>
                      <a:pPr algn="ctr"/>
                      <a:r>
                        <a:rPr lang="en-ID" sz="800" kern="0">
                          <a:effectLst/>
                        </a:rPr>
                        <a:t>Sumber</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Uang</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Barang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ctr"/>
                      <a:r>
                        <a:rPr lang="en-ID" sz="800" kern="0">
                          <a:effectLst/>
                        </a:rPr>
                        <a:t>Jasa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410701826"/>
                  </a:ext>
                </a:extLst>
              </a:tr>
              <a:tr h="162867">
                <a:tc>
                  <a:txBody>
                    <a:bodyPr/>
                    <a:lstStyle/>
                    <a:p>
                      <a:r>
                        <a:rPr lang="en-ID" sz="800" kern="0">
                          <a:effectLst/>
                        </a:rPr>
                        <a:t>Pasangan Calon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1.000.000.000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599843107"/>
                  </a:ext>
                </a:extLst>
              </a:tr>
              <a:tr h="162867">
                <a:tc>
                  <a:txBody>
                    <a:bodyPr/>
                    <a:lstStyle/>
                    <a:p>
                      <a:r>
                        <a:rPr lang="en-ID" sz="800" kern="0">
                          <a:effectLst/>
                        </a:rPr>
                        <a:t>Partai Politik atau Gabungan Partai Politik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2.950.000.000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2.950.000.000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3585692732"/>
                  </a:ext>
                </a:extLst>
              </a:tr>
              <a:tr h="162867">
                <a:tc>
                  <a:txBody>
                    <a:bodyPr/>
                    <a:lstStyle/>
                    <a:p>
                      <a:r>
                        <a:rPr lang="en-ID" sz="800" kern="0">
                          <a:effectLst/>
                        </a:rPr>
                        <a:t>Perseorangan</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1.670.999</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1.670.999</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1548494595"/>
                  </a:ext>
                </a:extLst>
              </a:tr>
              <a:tr h="162867">
                <a:tc>
                  <a:txBody>
                    <a:bodyPr/>
                    <a:lstStyle/>
                    <a:p>
                      <a:r>
                        <a:rPr lang="en-ID" sz="800" kern="0">
                          <a:effectLst/>
                        </a:rPr>
                        <a:t>Kelompok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215645796"/>
                  </a:ext>
                </a:extLst>
              </a:tr>
              <a:tr h="162867">
                <a:tc>
                  <a:txBody>
                    <a:bodyPr/>
                    <a:lstStyle/>
                    <a:p>
                      <a:r>
                        <a:rPr lang="en-ID" sz="800" kern="0">
                          <a:effectLst/>
                        </a:rPr>
                        <a:t>Perusahan/Badan Usaha Nonpemerintah</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20.324.250.000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r>
                        <a:rPr lang="en-ID" sz="800" kern="0">
                          <a:effectLst/>
                        </a:rPr>
                        <a:t>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20.324.250.000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2390729021"/>
                  </a:ext>
                </a:extLst>
              </a:tr>
              <a:tr h="162867">
                <a:tc>
                  <a:txBody>
                    <a:bodyPr/>
                    <a:lstStyle/>
                    <a:p>
                      <a:r>
                        <a:rPr lang="en-ID" sz="800" kern="0">
                          <a:effectLst/>
                        </a:rPr>
                        <a:t>Jumlah </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24.275.920.999</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a:effectLst/>
                        </a:rPr>
                        <a:t>0</a:t>
                      </a:r>
                      <a:endParaRPr lang="en-ID"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tc>
                  <a:txBody>
                    <a:bodyPr/>
                    <a:lstStyle/>
                    <a:p>
                      <a:pPr algn="r"/>
                      <a:r>
                        <a:rPr lang="en-ID" sz="800" kern="0" dirty="0">
                          <a:effectLst/>
                        </a:rPr>
                        <a:t>24.275.920.999</a:t>
                      </a:r>
                      <a:endParaRPr lang="en-ID"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268" marR="52268" marT="0" marB="0"/>
                </a:tc>
                <a:extLst>
                  <a:ext uri="{0D108BD9-81ED-4DB2-BD59-A6C34878D82A}">
                    <a16:rowId xmlns:a16="http://schemas.microsoft.com/office/drawing/2014/main" val="1897789883"/>
                  </a:ext>
                </a:extLst>
              </a:tr>
            </a:tbl>
          </a:graphicData>
        </a:graphic>
      </p:graphicFrame>
      <p:sp>
        <p:nvSpPr>
          <p:cNvPr id="31" name="TextBox 30">
            <a:extLst>
              <a:ext uri="{FF2B5EF4-FFF2-40B4-BE49-F238E27FC236}">
                <a16:creationId xmlns:a16="http://schemas.microsoft.com/office/drawing/2014/main" id="{DD00066B-D46A-675E-FC2A-304C3716C70D}"/>
              </a:ext>
            </a:extLst>
          </p:cNvPr>
          <p:cNvSpPr txBox="1"/>
          <p:nvPr/>
        </p:nvSpPr>
        <p:spPr>
          <a:xfrm>
            <a:off x="714167" y="648441"/>
            <a:ext cx="8976112" cy="646331"/>
          </a:xfrm>
          <a:prstGeom prst="rect">
            <a:avLst/>
          </a:prstGeom>
          <a:noFill/>
        </p:spPr>
        <p:txBody>
          <a:bodyPr wrap="none" rtlCol="0">
            <a:spAutoFit/>
          </a:bodyPr>
          <a:lstStyle/>
          <a:p>
            <a:r>
              <a:rPr lang="id-ID" sz="3600" b="1" i="1" dirty="0"/>
              <a:t>Besaran Sumber Penerimaan Dana Kampanye</a:t>
            </a:r>
            <a:endParaRPr lang="en-US" sz="3600" b="1" i="1" dirty="0"/>
          </a:p>
        </p:txBody>
      </p:sp>
    </p:spTree>
    <p:extLst>
      <p:ext uri="{BB962C8B-B14F-4D97-AF65-F5344CB8AC3E}">
        <p14:creationId xmlns:p14="http://schemas.microsoft.com/office/powerpoint/2010/main" val="316280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DA68FA2-9C71-A960-F50A-A4C99EACB7D4}"/>
              </a:ext>
            </a:extLst>
          </p:cNvPr>
          <p:cNvPicPr>
            <a:picLocks noChangeAspect="1"/>
          </p:cNvPicPr>
          <p:nvPr/>
        </p:nvPicPr>
        <p:blipFill>
          <a:blip r:embed="rId2"/>
          <a:stretch>
            <a:fillRect/>
          </a:stretch>
        </p:blipFill>
        <p:spPr>
          <a:xfrm>
            <a:off x="679462" y="574851"/>
            <a:ext cx="10594799" cy="5955739"/>
          </a:xfrm>
          <a:prstGeom prst="rect">
            <a:avLst/>
          </a:prstGeom>
        </p:spPr>
      </p:pic>
      <p:sp>
        <p:nvSpPr>
          <p:cNvPr id="6" name="TextBox 5">
            <a:extLst>
              <a:ext uri="{FF2B5EF4-FFF2-40B4-BE49-F238E27FC236}">
                <a16:creationId xmlns:a16="http://schemas.microsoft.com/office/drawing/2014/main" id="{9478CD70-0A66-8BEF-58E5-2F0AC064B5FF}"/>
              </a:ext>
            </a:extLst>
          </p:cNvPr>
          <p:cNvSpPr txBox="1"/>
          <p:nvPr/>
        </p:nvSpPr>
        <p:spPr>
          <a:xfrm>
            <a:off x="676916" y="6595444"/>
            <a:ext cx="6094070" cy="246221"/>
          </a:xfrm>
          <a:prstGeom prst="rect">
            <a:avLst/>
          </a:prstGeom>
          <a:noFill/>
        </p:spPr>
        <p:txBody>
          <a:bodyPr wrap="square">
            <a:spAutoFit/>
          </a:bodyPr>
          <a:lstStyle/>
          <a:p>
            <a:r>
              <a:rPr lang="en-GB" sz="1000" dirty="0">
                <a:hlinkClick r:id="rId3"/>
              </a:rPr>
              <a:t>https://infopemilu.kpu.go.id/Pemilu/sikadeka/rincian_dana_kampanye_pwp</a:t>
            </a:r>
            <a:r>
              <a:rPr lang="en-GB" sz="1000" dirty="0"/>
              <a:t>  </a:t>
            </a:r>
          </a:p>
        </p:txBody>
      </p:sp>
      <p:grpSp>
        <p:nvGrpSpPr>
          <p:cNvPr id="30" name="Group 29">
            <a:extLst>
              <a:ext uri="{FF2B5EF4-FFF2-40B4-BE49-F238E27FC236}">
                <a16:creationId xmlns:a16="http://schemas.microsoft.com/office/drawing/2014/main" id="{21D44D8E-9533-49C6-1E95-991AFB894FF1}"/>
              </a:ext>
            </a:extLst>
          </p:cNvPr>
          <p:cNvGrpSpPr/>
          <p:nvPr/>
        </p:nvGrpSpPr>
        <p:grpSpPr>
          <a:xfrm rot="16200000">
            <a:off x="280281" y="265099"/>
            <a:ext cx="923466" cy="918377"/>
            <a:chOff x="11046868" y="265111"/>
            <a:chExt cx="923466" cy="918377"/>
          </a:xfrm>
          <a:solidFill>
            <a:srgbClr val="4472C4"/>
          </a:solidFill>
        </p:grpSpPr>
        <p:grpSp>
          <p:nvGrpSpPr>
            <p:cNvPr id="31" name="Group 30">
              <a:extLst>
                <a:ext uri="{FF2B5EF4-FFF2-40B4-BE49-F238E27FC236}">
                  <a16:creationId xmlns:a16="http://schemas.microsoft.com/office/drawing/2014/main" id="{88EB192C-3052-0A61-0F5B-1AD946D969B0}"/>
                </a:ext>
              </a:extLst>
            </p:cNvPr>
            <p:cNvGrpSpPr/>
            <p:nvPr/>
          </p:nvGrpSpPr>
          <p:grpSpPr>
            <a:xfrm>
              <a:off x="11046868" y="265111"/>
              <a:ext cx="918362" cy="140422"/>
              <a:chOff x="9931400" y="330197"/>
              <a:chExt cx="1422400" cy="217490"/>
            </a:xfrm>
            <a:grpFill/>
          </p:grpSpPr>
          <p:sp>
            <p:nvSpPr>
              <p:cNvPr id="43" name="Oval 42">
                <a:extLst>
                  <a:ext uri="{FF2B5EF4-FFF2-40B4-BE49-F238E27FC236}">
                    <a16:creationId xmlns:a16="http://schemas.microsoft.com/office/drawing/2014/main" id="{6A0611A4-3281-3107-F9D4-3AEF3FE04912}"/>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0C2BA42-8829-D11A-A18E-BCD97BE0556C}"/>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D71D3CF-72B2-E58A-6E67-A0074D8165B5}"/>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4C4FB13-8F20-41E5-1D8B-56B830CEC3B9}"/>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04E2781-FDA8-7D2D-7B44-781059434F5B}"/>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9B595F0-46A8-E15A-940B-675EB97CBCBF}"/>
                </a:ext>
              </a:extLst>
            </p:cNvPr>
            <p:cNvGrpSpPr/>
            <p:nvPr/>
          </p:nvGrpSpPr>
          <p:grpSpPr>
            <a:xfrm rot="5400000">
              <a:off x="11440943" y="654096"/>
              <a:ext cx="918362" cy="140421"/>
              <a:chOff x="9931400" y="330197"/>
              <a:chExt cx="1422400" cy="217490"/>
            </a:xfrm>
            <a:grpFill/>
          </p:grpSpPr>
          <p:sp>
            <p:nvSpPr>
              <p:cNvPr id="38" name="Oval 37">
                <a:extLst>
                  <a:ext uri="{FF2B5EF4-FFF2-40B4-BE49-F238E27FC236}">
                    <a16:creationId xmlns:a16="http://schemas.microsoft.com/office/drawing/2014/main" id="{5845A6DA-9B76-69BF-DA9F-03EA9D2B07B0}"/>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B2AF229-BB58-BAEC-2F55-C42F60B8500A}"/>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0586ECC-150F-85C3-04AB-6D99B6A445E3}"/>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6162C3F-AEEC-BCDC-C1C7-495B0423FCF8}"/>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45CD74C-B6A5-09C3-FD31-B4587B5F69EF}"/>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4C3BBEAD-1484-1F7C-4BB8-2AA5FE271ED4}"/>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8495209-8D62-42AB-231D-9433393CC8C4}"/>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11DD6C1-E794-1008-757A-A35C4DDA0F30}"/>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033AC34-2E89-6641-6F64-FAFA1020F3C6}"/>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630465-3BD6-0668-1895-7408B2B72C6D}"/>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431B7D71-E955-6289-BFD8-C91E2665C939}"/>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463FB9D1-B55D-9E23-8771-B6A1DCA42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50" name="Picture 49">
            <a:extLst>
              <a:ext uri="{FF2B5EF4-FFF2-40B4-BE49-F238E27FC236}">
                <a16:creationId xmlns:a16="http://schemas.microsoft.com/office/drawing/2014/main" id="{6B574CDB-D397-810D-301D-09CE7457EE40}"/>
              </a:ext>
            </a:extLst>
          </p:cNvPr>
          <p:cNvPicPr>
            <a:picLocks noChangeAspect="1"/>
          </p:cNvPicPr>
          <p:nvPr/>
        </p:nvPicPr>
        <p:blipFill>
          <a:blip r:embed="rId5"/>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19629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54FB0-DAAF-81A4-5290-70B8B8BDA463}"/>
              </a:ext>
            </a:extLst>
          </p:cNvPr>
          <p:cNvPicPr>
            <a:picLocks noChangeAspect="1"/>
          </p:cNvPicPr>
          <p:nvPr/>
        </p:nvPicPr>
        <p:blipFill>
          <a:blip r:embed="rId2"/>
          <a:stretch>
            <a:fillRect/>
          </a:stretch>
        </p:blipFill>
        <p:spPr>
          <a:xfrm>
            <a:off x="978500" y="648431"/>
            <a:ext cx="4137509" cy="5640358"/>
          </a:xfrm>
          <a:prstGeom prst="rect">
            <a:avLst/>
          </a:prstGeom>
        </p:spPr>
      </p:pic>
      <p:pic>
        <p:nvPicPr>
          <p:cNvPr id="5" name="Picture 4">
            <a:extLst>
              <a:ext uri="{FF2B5EF4-FFF2-40B4-BE49-F238E27FC236}">
                <a16:creationId xmlns:a16="http://schemas.microsoft.com/office/drawing/2014/main" id="{689EE226-498A-7A19-9771-C19399E5194C}"/>
              </a:ext>
            </a:extLst>
          </p:cNvPr>
          <p:cNvPicPr>
            <a:picLocks noChangeAspect="1"/>
          </p:cNvPicPr>
          <p:nvPr/>
        </p:nvPicPr>
        <p:blipFill>
          <a:blip r:embed="rId3"/>
          <a:stretch>
            <a:fillRect/>
          </a:stretch>
        </p:blipFill>
        <p:spPr>
          <a:xfrm>
            <a:off x="4937351" y="648432"/>
            <a:ext cx="4396620" cy="5640357"/>
          </a:xfrm>
          <a:prstGeom prst="rect">
            <a:avLst/>
          </a:prstGeom>
        </p:spPr>
      </p:pic>
      <p:grpSp>
        <p:nvGrpSpPr>
          <p:cNvPr id="26" name="Group 25">
            <a:extLst>
              <a:ext uri="{FF2B5EF4-FFF2-40B4-BE49-F238E27FC236}">
                <a16:creationId xmlns:a16="http://schemas.microsoft.com/office/drawing/2014/main" id="{F5F8E28A-4030-240B-5F1A-F32BB93A137F}"/>
              </a:ext>
            </a:extLst>
          </p:cNvPr>
          <p:cNvGrpSpPr/>
          <p:nvPr/>
        </p:nvGrpSpPr>
        <p:grpSpPr>
          <a:xfrm rot="16200000">
            <a:off x="280281" y="265099"/>
            <a:ext cx="923466" cy="918377"/>
            <a:chOff x="11046868" y="265111"/>
            <a:chExt cx="923466" cy="918377"/>
          </a:xfrm>
          <a:solidFill>
            <a:srgbClr val="4472C4"/>
          </a:solidFill>
        </p:grpSpPr>
        <p:grpSp>
          <p:nvGrpSpPr>
            <p:cNvPr id="27" name="Group 26">
              <a:extLst>
                <a:ext uri="{FF2B5EF4-FFF2-40B4-BE49-F238E27FC236}">
                  <a16:creationId xmlns:a16="http://schemas.microsoft.com/office/drawing/2014/main" id="{2268F0DC-41D3-C4A5-82CE-33F3A390242F}"/>
                </a:ext>
              </a:extLst>
            </p:cNvPr>
            <p:cNvGrpSpPr/>
            <p:nvPr/>
          </p:nvGrpSpPr>
          <p:grpSpPr>
            <a:xfrm>
              <a:off x="11046868" y="265111"/>
              <a:ext cx="918362" cy="140422"/>
              <a:chOff x="9931400" y="330197"/>
              <a:chExt cx="1422400" cy="217490"/>
            </a:xfrm>
            <a:grpFill/>
          </p:grpSpPr>
          <p:sp>
            <p:nvSpPr>
              <p:cNvPr id="39" name="Oval 38">
                <a:extLst>
                  <a:ext uri="{FF2B5EF4-FFF2-40B4-BE49-F238E27FC236}">
                    <a16:creationId xmlns:a16="http://schemas.microsoft.com/office/drawing/2014/main" id="{56E6B462-87FA-8591-756A-60AFEA3E34BC}"/>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DD141BA-C0A8-ABA4-C890-8A3A5F6677DD}"/>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2541595-FA49-8FCC-BD75-715457D6C834}"/>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ECB37BC-2963-2447-C39A-D843396567AB}"/>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B88D78F-76A7-0693-C999-0FA08665D453}"/>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E056F86-60E0-A735-C64C-23E0F28D3A01}"/>
                </a:ext>
              </a:extLst>
            </p:cNvPr>
            <p:cNvGrpSpPr/>
            <p:nvPr/>
          </p:nvGrpSpPr>
          <p:grpSpPr>
            <a:xfrm rot="5400000">
              <a:off x="11440943" y="654096"/>
              <a:ext cx="918362" cy="140421"/>
              <a:chOff x="9931400" y="330197"/>
              <a:chExt cx="1422400" cy="217490"/>
            </a:xfrm>
            <a:grpFill/>
          </p:grpSpPr>
          <p:sp>
            <p:nvSpPr>
              <p:cNvPr id="34" name="Oval 33">
                <a:extLst>
                  <a:ext uri="{FF2B5EF4-FFF2-40B4-BE49-F238E27FC236}">
                    <a16:creationId xmlns:a16="http://schemas.microsoft.com/office/drawing/2014/main" id="{0048BB7B-BCBC-7456-D14E-B361A2CA1174}"/>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7561A1D-4A51-05E8-EE9F-9D712A83E15A}"/>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1D3E376-0955-9D96-C828-2BA1B4D97872}"/>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54643BC-D623-9811-556C-B31B697616C7}"/>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D15C5BA-AFBC-4651-E15D-685F69AA32D7}"/>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57A15837-2265-C4E5-6ECD-263F78795B65}"/>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9A1461B-3E65-C60D-7CBD-4676657FD8A3}"/>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82719DF-4654-A562-731B-D8C82A24AABB}"/>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B42679A-4DA6-CAC4-50F7-F984E1892AE3}"/>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FA156DA-33EB-490F-0D6F-B98614352443}"/>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8A2F8E79-AECB-D982-4FCB-0B1EDE64BCE5}"/>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CBF26581-4E3C-A919-D2CA-CEDB1855B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46" name="Picture 45">
            <a:extLst>
              <a:ext uri="{FF2B5EF4-FFF2-40B4-BE49-F238E27FC236}">
                <a16:creationId xmlns:a16="http://schemas.microsoft.com/office/drawing/2014/main" id="{E4EADAF6-069F-9D5E-7084-AAECD9F258D8}"/>
              </a:ext>
            </a:extLst>
          </p:cNvPr>
          <p:cNvPicPr>
            <a:picLocks noChangeAspect="1"/>
          </p:cNvPicPr>
          <p:nvPr/>
        </p:nvPicPr>
        <p:blipFill>
          <a:blip r:embed="rId5"/>
          <a:stretch>
            <a:fillRect/>
          </a:stretch>
        </p:blipFill>
        <p:spPr>
          <a:xfrm>
            <a:off x="9630114" y="327410"/>
            <a:ext cx="1263644" cy="892646"/>
          </a:xfrm>
          <a:prstGeom prst="rect">
            <a:avLst/>
          </a:prstGeom>
        </p:spPr>
      </p:pic>
    </p:spTree>
    <p:extLst>
      <p:ext uri="{BB962C8B-B14F-4D97-AF65-F5344CB8AC3E}">
        <p14:creationId xmlns:p14="http://schemas.microsoft.com/office/powerpoint/2010/main" val="149596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840B274-B5EA-C424-5751-441B7538C108}"/>
              </a:ext>
            </a:extLst>
          </p:cNvPr>
          <p:cNvGrpSpPr/>
          <p:nvPr/>
        </p:nvGrpSpPr>
        <p:grpSpPr>
          <a:xfrm rot="16200000">
            <a:off x="280281" y="265099"/>
            <a:ext cx="923466" cy="918377"/>
            <a:chOff x="11046868" y="265111"/>
            <a:chExt cx="923466" cy="918377"/>
          </a:xfrm>
          <a:solidFill>
            <a:srgbClr val="4472C4"/>
          </a:solidFill>
        </p:grpSpPr>
        <p:grpSp>
          <p:nvGrpSpPr>
            <p:cNvPr id="5" name="Group 4">
              <a:extLst>
                <a:ext uri="{FF2B5EF4-FFF2-40B4-BE49-F238E27FC236}">
                  <a16:creationId xmlns:a16="http://schemas.microsoft.com/office/drawing/2014/main" id="{108A20A5-9635-2AD3-1BD1-2FCB56354B5C}"/>
                </a:ext>
              </a:extLst>
            </p:cNvPr>
            <p:cNvGrpSpPr/>
            <p:nvPr/>
          </p:nvGrpSpPr>
          <p:grpSpPr>
            <a:xfrm>
              <a:off x="11046868" y="265111"/>
              <a:ext cx="918362" cy="140422"/>
              <a:chOff x="9931400" y="330197"/>
              <a:chExt cx="1422400" cy="217490"/>
            </a:xfrm>
            <a:grpFill/>
          </p:grpSpPr>
          <p:sp>
            <p:nvSpPr>
              <p:cNvPr id="17" name="Oval 16">
                <a:extLst>
                  <a:ext uri="{FF2B5EF4-FFF2-40B4-BE49-F238E27FC236}">
                    <a16:creationId xmlns:a16="http://schemas.microsoft.com/office/drawing/2014/main" id="{DE74EB56-F298-530E-FA74-D3C06F597605}"/>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5556DA-4835-D3B7-0CC2-63AAF1F66378}"/>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667DA1-81D3-838A-D730-E65B1F06CB5C}"/>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020631-3EA9-9E06-A2EE-B035BB62FC25}"/>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9DED48-3D5F-59E0-E97B-280F0D8373DB}"/>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5527701-B4EA-8C35-8CA9-B06DF03CD7D0}"/>
                </a:ext>
              </a:extLst>
            </p:cNvPr>
            <p:cNvGrpSpPr/>
            <p:nvPr/>
          </p:nvGrpSpPr>
          <p:grpSpPr>
            <a:xfrm rot="5400000">
              <a:off x="11440943" y="654096"/>
              <a:ext cx="918362" cy="140421"/>
              <a:chOff x="9931400" y="330197"/>
              <a:chExt cx="1422400" cy="217490"/>
            </a:xfrm>
            <a:grpFill/>
          </p:grpSpPr>
          <p:sp>
            <p:nvSpPr>
              <p:cNvPr id="12" name="Oval 11">
                <a:extLst>
                  <a:ext uri="{FF2B5EF4-FFF2-40B4-BE49-F238E27FC236}">
                    <a16:creationId xmlns:a16="http://schemas.microsoft.com/office/drawing/2014/main" id="{ECD0E0B6-17D3-B7AA-69D8-C15109B5C2E9}"/>
                  </a:ext>
                </a:extLst>
              </p:cNvPr>
              <p:cNvSpPr/>
              <p:nvPr/>
            </p:nvSpPr>
            <p:spPr>
              <a:xfrm>
                <a:off x="9931400"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2605BB-82D3-B5B9-F74B-5B3BBEED992F}"/>
                  </a:ext>
                </a:extLst>
              </p:cNvPr>
              <p:cNvSpPr/>
              <p:nvPr/>
            </p:nvSpPr>
            <p:spPr>
              <a:xfrm>
                <a:off x="10239374" y="330199"/>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B03B9A-F5B7-BBD7-0DAB-44683A83CFD6}"/>
                  </a:ext>
                </a:extLst>
              </p:cNvPr>
              <p:cNvSpPr/>
              <p:nvPr/>
            </p:nvSpPr>
            <p:spPr>
              <a:xfrm>
                <a:off x="10546555" y="330198"/>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B654C2-73D7-4D77-43BE-7B3B094681D0}"/>
                  </a:ext>
                </a:extLst>
              </p:cNvPr>
              <p:cNvSpPr/>
              <p:nvPr/>
            </p:nvSpPr>
            <p:spPr>
              <a:xfrm>
                <a:off x="10851749" y="330197"/>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59807E-C876-D2CA-7E15-7BEDE8580CB7}"/>
                  </a:ext>
                </a:extLst>
              </p:cNvPr>
              <p:cNvSpPr/>
              <p:nvPr/>
            </p:nvSpPr>
            <p:spPr>
              <a:xfrm>
                <a:off x="11136313" y="330200"/>
                <a:ext cx="217487" cy="217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D0D80773-9012-B1CB-A51D-011725BC9C33}"/>
                </a:ext>
              </a:extLst>
            </p:cNvPr>
            <p:cNvSpPr/>
            <p:nvPr/>
          </p:nvSpPr>
          <p:spPr>
            <a:xfrm>
              <a:off x="11253894" y="462156"/>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12D9E01-2ABB-B77A-E8FD-DEA4D9D73C81}"/>
                </a:ext>
              </a:extLst>
            </p:cNvPr>
            <p:cNvSpPr/>
            <p:nvPr/>
          </p:nvSpPr>
          <p:spPr>
            <a:xfrm>
              <a:off x="11452223"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5C65AA1-79DC-6B61-64C9-EBF35EC82308}"/>
                </a:ext>
              </a:extLst>
            </p:cNvPr>
            <p:cNvSpPr/>
            <p:nvPr/>
          </p:nvSpPr>
          <p:spPr>
            <a:xfrm>
              <a:off x="11649268" y="462155"/>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E03906E-5236-C5DE-2838-65D56D185822}"/>
                </a:ext>
              </a:extLst>
            </p:cNvPr>
            <p:cNvSpPr/>
            <p:nvPr/>
          </p:nvSpPr>
          <p:spPr>
            <a:xfrm rot="5400000">
              <a:off x="11649268" y="65920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EC0858-A495-3F94-478E-5E2C99774BA3}"/>
                </a:ext>
              </a:extLst>
            </p:cNvPr>
            <p:cNvSpPr/>
            <p:nvPr/>
          </p:nvSpPr>
          <p:spPr>
            <a:xfrm rot="5400000">
              <a:off x="11649269" y="858041"/>
              <a:ext cx="140419" cy="1404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4E495E03-25E3-BF16-BA80-FCB19358404D}"/>
              </a:ext>
            </a:extLst>
          </p:cNvPr>
          <p:cNvSpPr/>
          <p:nvPr/>
        </p:nvSpPr>
        <p:spPr>
          <a:xfrm>
            <a:off x="11353800" y="6145918"/>
            <a:ext cx="838200" cy="71208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D3F919F-DBFB-F37A-37F8-C585BBE150D6}"/>
              </a:ext>
            </a:extLst>
          </p:cNvPr>
          <p:cNvPicPr>
            <a:picLocks noChangeAspect="1"/>
          </p:cNvPicPr>
          <p:nvPr/>
        </p:nvPicPr>
        <p:blipFill>
          <a:blip r:embed="rId2"/>
          <a:stretch>
            <a:fillRect/>
          </a:stretch>
        </p:blipFill>
        <p:spPr>
          <a:xfrm>
            <a:off x="719079" y="710452"/>
            <a:ext cx="10473640" cy="5860376"/>
          </a:xfrm>
          <a:prstGeom prst="rect">
            <a:avLst/>
          </a:prstGeom>
        </p:spPr>
      </p:pic>
      <p:pic>
        <p:nvPicPr>
          <p:cNvPr id="26" name="Picture 25">
            <a:extLst>
              <a:ext uri="{FF2B5EF4-FFF2-40B4-BE49-F238E27FC236}">
                <a16:creationId xmlns:a16="http://schemas.microsoft.com/office/drawing/2014/main" id="{C9D75FC7-0BFE-FC85-F5A3-E46AD03C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186" y="78630"/>
            <a:ext cx="1263644" cy="1263644"/>
          </a:xfrm>
          <a:prstGeom prst="rect">
            <a:avLst/>
          </a:prstGeom>
        </p:spPr>
      </p:pic>
      <p:pic>
        <p:nvPicPr>
          <p:cNvPr id="27" name="Picture 26">
            <a:extLst>
              <a:ext uri="{FF2B5EF4-FFF2-40B4-BE49-F238E27FC236}">
                <a16:creationId xmlns:a16="http://schemas.microsoft.com/office/drawing/2014/main" id="{7E55CE2D-5062-FF0B-CE06-D49290731249}"/>
              </a:ext>
            </a:extLst>
          </p:cNvPr>
          <p:cNvPicPr>
            <a:picLocks noChangeAspect="1"/>
          </p:cNvPicPr>
          <p:nvPr/>
        </p:nvPicPr>
        <p:blipFill>
          <a:blip r:embed="rId4"/>
          <a:stretch>
            <a:fillRect/>
          </a:stretch>
        </p:blipFill>
        <p:spPr>
          <a:xfrm>
            <a:off x="9630114" y="327410"/>
            <a:ext cx="1263644" cy="892646"/>
          </a:xfrm>
          <a:prstGeom prst="rect">
            <a:avLst/>
          </a:prstGeom>
        </p:spPr>
      </p:pic>
      <p:sp>
        <p:nvSpPr>
          <p:cNvPr id="29" name="TextBox 28">
            <a:extLst>
              <a:ext uri="{FF2B5EF4-FFF2-40B4-BE49-F238E27FC236}">
                <a16:creationId xmlns:a16="http://schemas.microsoft.com/office/drawing/2014/main" id="{295EDCF8-A5E8-6441-BA42-E9352E19DEB9}"/>
              </a:ext>
            </a:extLst>
          </p:cNvPr>
          <p:cNvSpPr txBox="1"/>
          <p:nvPr/>
        </p:nvSpPr>
        <p:spPr>
          <a:xfrm>
            <a:off x="676916" y="6570828"/>
            <a:ext cx="6094070" cy="246221"/>
          </a:xfrm>
          <a:prstGeom prst="rect">
            <a:avLst/>
          </a:prstGeom>
          <a:noFill/>
        </p:spPr>
        <p:txBody>
          <a:bodyPr wrap="square">
            <a:spAutoFit/>
          </a:bodyPr>
          <a:lstStyle/>
          <a:p>
            <a:r>
              <a:rPr lang="en-GB" sz="1000" dirty="0">
                <a:hlinkClick r:id="rId5"/>
              </a:rPr>
              <a:t>https://infopemilu.kpu.go.id/Pemilu/sikadeka/rincian_dana_kampanye_pwp</a:t>
            </a:r>
            <a:r>
              <a:rPr lang="en-GB" sz="1000" dirty="0"/>
              <a:t> </a:t>
            </a:r>
          </a:p>
        </p:txBody>
      </p:sp>
    </p:spTree>
    <p:extLst>
      <p:ext uri="{BB962C8B-B14F-4D97-AF65-F5344CB8AC3E}">
        <p14:creationId xmlns:p14="http://schemas.microsoft.com/office/powerpoint/2010/main" val="14352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3306</Words>
  <Application>Microsoft Macintosh PowerPoint</Application>
  <PresentationFormat>Widescreen</PresentationFormat>
  <Paragraphs>645</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kahfi adlan hafiz</dc:creator>
  <cp:lastModifiedBy>Heroik Mutaqin Pratama</cp:lastModifiedBy>
  <cp:revision>7</cp:revision>
  <cp:lastPrinted>2023-12-20T05:30:49Z</cp:lastPrinted>
  <dcterms:created xsi:type="dcterms:W3CDTF">2023-12-18T13:58:53Z</dcterms:created>
  <dcterms:modified xsi:type="dcterms:W3CDTF">2023-12-20T06:11:58Z</dcterms:modified>
</cp:coreProperties>
</file>